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80" r:id="rId4"/>
    <p:sldId id="281" r:id="rId5"/>
    <p:sldId id="282" r:id="rId6"/>
    <p:sldId id="285" r:id="rId7"/>
    <p:sldId id="286" r:id="rId8"/>
    <p:sldId id="287" r:id="rId9"/>
    <p:sldId id="288" r:id="rId10"/>
    <p:sldId id="289" r:id="rId11"/>
    <p:sldId id="293" r:id="rId12"/>
    <p:sldId id="294" r:id="rId13"/>
    <p:sldId id="295" r:id="rId14"/>
    <p:sldId id="290" r:id="rId15"/>
    <p:sldId id="291" r:id="rId16"/>
    <p:sldId id="292" r:id="rId17"/>
    <p:sldId id="283" r:id="rId18"/>
    <p:sldId id="284" r:id="rId19"/>
    <p:sldId id="296" r:id="rId20"/>
    <p:sldId id="297" r:id="rId21"/>
    <p:sldId id="298" r:id="rId22"/>
    <p:sldId id="302" r:id="rId23"/>
    <p:sldId id="276" r:id="rId24"/>
    <p:sldId id="299" r:id="rId25"/>
    <p:sldId id="303" r:id="rId26"/>
    <p:sldId id="277" r:id="rId27"/>
    <p:sldId id="273" r:id="rId28"/>
    <p:sldId id="274" r:id="rId29"/>
    <p:sldId id="270" r:id="rId30"/>
    <p:sldId id="269" r:id="rId31"/>
    <p:sldId id="275" r:id="rId32"/>
    <p:sldId id="271" r:id="rId33"/>
    <p:sldId id="300" r:id="rId34"/>
    <p:sldId id="278" r:id="rId35"/>
    <p:sldId id="279"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zi hammed" initials="gh" lastIdx="3" clrIdx="0">
    <p:extLst>
      <p:ext uri="{19B8F6BF-5375-455C-9EA6-DF929625EA0E}">
        <p15:presenceInfo xmlns:p15="http://schemas.microsoft.com/office/powerpoint/2012/main" userId="c6239d19302c7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4660"/>
  </p:normalViewPr>
  <p:slideViewPr>
    <p:cSldViewPr snapToGrid="0">
      <p:cViewPr varScale="1">
        <p:scale>
          <a:sx n="68" d="100"/>
          <a:sy n="68" d="100"/>
        </p:scale>
        <p:origin x="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20T09:53:28.369" idx="2">
    <p:pos x="10" y="10"/>
    <p:text>THIRDEYE Consulting est un cabinet novateur et performant qui fait preuve d’expertise et de professionnalisme. C’est un intervenant dans le domaine des études marketing et d'opinion, garantissant aux entreprises une gamme complète de solutions, d’études et de conseil.</p:text>
    <p:extLst>
      <p:ext uri="{C676402C-5697-4E1C-873F-D02D1690AC5C}">
        <p15:threadingInfo xmlns:p15="http://schemas.microsoft.com/office/powerpoint/2012/main" timeZoneBias="-60"/>
      </p:ext>
    </p:extLst>
  </p:cm>
  <p:cm authorId="1" dt="2020-07-20T10:06:18.834" idx="3">
    <p:pos x="146" y="146"/>
    <p:text>Spécialisé en conseil, assistance, formation</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D77E96-5E28-4F1A-B887-E0E18AB5E897}" type="doc">
      <dgm:prSet loTypeId="urn:microsoft.com/office/officeart/2005/8/layout/vList5" loCatId="list" qsTypeId="urn:microsoft.com/office/officeart/2005/8/quickstyle/3d2" qsCatId="3D" csTypeId="urn:microsoft.com/office/officeart/2005/8/colors/accent0_3" csCatId="mainScheme" phldr="1"/>
      <dgm:spPr/>
      <dgm:t>
        <a:bodyPr/>
        <a:lstStyle/>
        <a:p>
          <a:endParaRPr lang="fr-FR"/>
        </a:p>
      </dgm:t>
    </dgm:pt>
    <dgm:pt modelId="{D1FB8F1D-F23B-490C-8766-8A8CEDD9C80B}">
      <dgm:prSet phldrT="[Text]"/>
      <dgm:spPr/>
      <dgm:t>
        <a:bodyPr/>
        <a:lstStyle/>
        <a:p>
          <a:r>
            <a:rPr lang="fr-FR" dirty="0"/>
            <a:t>Paramètres Fonctionnels</a:t>
          </a:r>
        </a:p>
      </dgm:t>
    </dgm:pt>
    <dgm:pt modelId="{B4544725-A746-4AF8-A5FE-2875B14C48CF}" type="parTrans" cxnId="{B960D902-1196-446F-84CF-DC9938F9DC98}">
      <dgm:prSet/>
      <dgm:spPr/>
      <dgm:t>
        <a:bodyPr/>
        <a:lstStyle/>
        <a:p>
          <a:endParaRPr lang="fr-FR"/>
        </a:p>
      </dgm:t>
    </dgm:pt>
    <dgm:pt modelId="{4C6FB6BF-2DCB-440A-BFC0-5F7D0412F301}" type="sibTrans" cxnId="{B960D902-1196-446F-84CF-DC9938F9DC98}">
      <dgm:prSet/>
      <dgm:spPr/>
      <dgm:t>
        <a:bodyPr/>
        <a:lstStyle/>
        <a:p>
          <a:endParaRPr lang="fr-FR"/>
        </a:p>
      </dgm:t>
    </dgm:pt>
    <dgm:pt modelId="{46837AE6-E7EC-491F-9BBE-23A82B07E406}">
      <dgm:prSet phldrT="[Text]"/>
      <dgm:spPr/>
      <dgm:t>
        <a:bodyPr/>
        <a:lstStyle/>
        <a:p>
          <a:r>
            <a:rPr lang="fr-FR" dirty="0"/>
            <a:t>Assortiment type</a:t>
          </a:r>
        </a:p>
      </dgm:t>
    </dgm:pt>
    <dgm:pt modelId="{4A052D18-7FC0-4512-8633-2E1A4469240F}" type="parTrans" cxnId="{FF769BB2-9678-44F6-9DE8-F1ADD26A98BD}">
      <dgm:prSet/>
      <dgm:spPr/>
      <dgm:t>
        <a:bodyPr/>
        <a:lstStyle/>
        <a:p>
          <a:endParaRPr lang="fr-FR"/>
        </a:p>
      </dgm:t>
    </dgm:pt>
    <dgm:pt modelId="{A447116D-BAB6-48B0-AE30-E1C22C7F400E}" type="sibTrans" cxnId="{FF769BB2-9678-44F6-9DE8-F1ADD26A98BD}">
      <dgm:prSet/>
      <dgm:spPr/>
      <dgm:t>
        <a:bodyPr/>
        <a:lstStyle/>
        <a:p>
          <a:endParaRPr lang="fr-FR"/>
        </a:p>
      </dgm:t>
    </dgm:pt>
    <dgm:pt modelId="{27EF6A00-DA66-4FC1-8DA6-39B45EB0FCA2}">
      <dgm:prSet phldrT="[Text]"/>
      <dgm:spPr/>
      <dgm:t>
        <a:bodyPr/>
        <a:lstStyle/>
        <a:p>
          <a:r>
            <a:rPr lang="fr-FR" dirty="0"/>
            <a:t>Accessibilité / Visibilité</a:t>
          </a:r>
        </a:p>
      </dgm:t>
    </dgm:pt>
    <dgm:pt modelId="{D88F4201-1EB5-48DB-8F97-521618448046}" type="parTrans" cxnId="{C88BAC76-3435-4D42-A436-89625581664E}">
      <dgm:prSet/>
      <dgm:spPr/>
      <dgm:t>
        <a:bodyPr/>
        <a:lstStyle/>
        <a:p>
          <a:endParaRPr lang="fr-FR"/>
        </a:p>
      </dgm:t>
    </dgm:pt>
    <dgm:pt modelId="{9FD77F45-8092-4D9B-A57B-7F0BB84AA6FA}" type="sibTrans" cxnId="{C88BAC76-3435-4D42-A436-89625581664E}">
      <dgm:prSet/>
      <dgm:spPr/>
      <dgm:t>
        <a:bodyPr/>
        <a:lstStyle/>
        <a:p>
          <a:endParaRPr lang="fr-FR"/>
        </a:p>
      </dgm:t>
    </dgm:pt>
    <dgm:pt modelId="{91127D6D-006D-411B-8BFA-6DF9AADB6395}">
      <dgm:prSet phldrT="[Text]"/>
      <dgm:spPr/>
      <dgm:t>
        <a:bodyPr/>
        <a:lstStyle/>
        <a:p>
          <a:r>
            <a:rPr lang="fr-FR" dirty="0"/>
            <a:t>Paramètres émotionnels</a:t>
          </a:r>
        </a:p>
      </dgm:t>
    </dgm:pt>
    <dgm:pt modelId="{4668E3F9-BCAA-4AB2-A23D-77F2749062BC}" type="parTrans" cxnId="{23DFD32E-CCA8-4C05-A71E-F04BF663D030}">
      <dgm:prSet/>
      <dgm:spPr/>
      <dgm:t>
        <a:bodyPr/>
        <a:lstStyle/>
        <a:p>
          <a:endParaRPr lang="fr-FR"/>
        </a:p>
      </dgm:t>
    </dgm:pt>
    <dgm:pt modelId="{EBD201D8-F746-43FD-AC7B-BED6D87349B2}" type="sibTrans" cxnId="{23DFD32E-CCA8-4C05-A71E-F04BF663D030}">
      <dgm:prSet/>
      <dgm:spPr/>
      <dgm:t>
        <a:bodyPr/>
        <a:lstStyle/>
        <a:p>
          <a:endParaRPr lang="fr-FR"/>
        </a:p>
      </dgm:t>
    </dgm:pt>
    <dgm:pt modelId="{EDA627B4-AFE0-43BA-A796-AFB03572034A}">
      <dgm:prSet phldrT="[Text]"/>
      <dgm:spPr/>
      <dgm:t>
        <a:bodyPr/>
        <a:lstStyle/>
        <a:p>
          <a:r>
            <a:rPr lang="fr-FR" dirty="0"/>
            <a:t>Communication</a:t>
          </a:r>
        </a:p>
      </dgm:t>
    </dgm:pt>
    <dgm:pt modelId="{03301E68-BACC-409F-8F0A-84FADA914E47}" type="parTrans" cxnId="{595455D8-0765-482E-8D8D-EF53407C2A62}">
      <dgm:prSet/>
      <dgm:spPr/>
      <dgm:t>
        <a:bodyPr/>
        <a:lstStyle/>
        <a:p>
          <a:endParaRPr lang="fr-FR"/>
        </a:p>
      </dgm:t>
    </dgm:pt>
    <dgm:pt modelId="{839A6770-09DD-4C40-BE51-D7EA117D344B}" type="sibTrans" cxnId="{595455D8-0765-482E-8D8D-EF53407C2A62}">
      <dgm:prSet/>
      <dgm:spPr/>
      <dgm:t>
        <a:bodyPr/>
        <a:lstStyle/>
        <a:p>
          <a:endParaRPr lang="fr-FR"/>
        </a:p>
      </dgm:t>
    </dgm:pt>
    <dgm:pt modelId="{90FBD23F-5B59-41EE-B486-2EE3344A475C}">
      <dgm:prSet phldrT="[Text]"/>
      <dgm:spPr/>
      <dgm:t>
        <a:bodyPr/>
        <a:lstStyle/>
        <a:p>
          <a:r>
            <a:rPr lang="fr-FR" dirty="0"/>
            <a:t>Promotion</a:t>
          </a:r>
        </a:p>
        <a:p>
          <a:r>
            <a:rPr lang="fr-FR" dirty="0"/>
            <a:t>Activation/ Expérience</a:t>
          </a:r>
        </a:p>
      </dgm:t>
    </dgm:pt>
    <dgm:pt modelId="{77986219-42DD-4CE9-A214-35F6664447B6}" type="parTrans" cxnId="{2059086D-16ED-4BA2-83B7-7A4570588AA1}">
      <dgm:prSet/>
      <dgm:spPr/>
      <dgm:t>
        <a:bodyPr/>
        <a:lstStyle/>
        <a:p>
          <a:endParaRPr lang="fr-FR"/>
        </a:p>
      </dgm:t>
    </dgm:pt>
    <dgm:pt modelId="{96EB35B1-21B8-4B6B-B2E2-2D3FE3D36070}" type="sibTrans" cxnId="{2059086D-16ED-4BA2-83B7-7A4570588AA1}">
      <dgm:prSet/>
      <dgm:spPr/>
      <dgm:t>
        <a:bodyPr/>
        <a:lstStyle/>
        <a:p>
          <a:endParaRPr lang="fr-FR"/>
        </a:p>
      </dgm:t>
    </dgm:pt>
    <dgm:pt modelId="{224C74FB-DF62-4BE4-8815-94B9F0308AA9}">
      <dgm:prSet phldrT="[Text]"/>
      <dgm:spPr/>
      <dgm:t>
        <a:bodyPr/>
        <a:lstStyle/>
        <a:p>
          <a:r>
            <a:rPr lang="fr-FR" dirty="0"/>
            <a:t>Prix accessible;</a:t>
          </a:r>
        </a:p>
      </dgm:t>
    </dgm:pt>
    <dgm:pt modelId="{52060DD4-390F-46EA-8496-BA1426CCDBA9}" type="parTrans" cxnId="{A8198F20-7BAD-4A42-A098-5E8D0B54667D}">
      <dgm:prSet/>
      <dgm:spPr/>
      <dgm:t>
        <a:bodyPr/>
        <a:lstStyle/>
        <a:p>
          <a:endParaRPr lang="fr-FR"/>
        </a:p>
      </dgm:t>
    </dgm:pt>
    <dgm:pt modelId="{40EB774E-94F0-4FC6-A4CC-A7D1D0C92E1D}" type="sibTrans" cxnId="{A8198F20-7BAD-4A42-A098-5E8D0B54667D}">
      <dgm:prSet/>
      <dgm:spPr/>
      <dgm:t>
        <a:bodyPr/>
        <a:lstStyle/>
        <a:p>
          <a:endParaRPr lang="fr-FR"/>
        </a:p>
      </dgm:t>
    </dgm:pt>
    <dgm:pt modelId="{0BE8F0E6-43A9-4B77-85E0-F5DAC787A571}" type="pres">
      <dgm:prSet presAssocID="{9AD77E96-5E28-4F1A-B887-E0E18AB5E897}" presName="Name0" presStyleCnt="0">
        <dgm:presLayoutVars>
          <dgm:dir/>
          <dgm:animLvl val="lvl"/>
          <dgm:resizeHandles val="exact"/>
        </dgm:presLayoutVars>
      </dgm:prSet>
      <dgm:spPr/>
      <dgm:t>
        <a:bodyPr/>
        <a:lstStyle/>
        <a:p>
          <a:endParaRPr lang="fr-FR"/>
        </a:p>
      </dgm:t>
    </dgm:pt>
    <dgm:pt modelId="{66193BF2-A918-4376-B65C-B4B02189FD79}" type="pres">
      <dgm:prSet presAssocID="{D1FB8F1D-F23B-490C-8766-8A8CEDD9C80B}" presName="linNode" presStyleCnt="0"/>
      <dgm:spPr/>
    </dgm:pt>
    <dgm:pt modelId="{05E1574E-BE87-4AEB-9EA3-4FDB670908D0}" type="pres">
      <dgm:prSet presAssocID="{D1FB8F1D-F23B-490C-8766-8A8CEDD9C80B}" presName="parentText" presStyleLbl="node1" presStyleIdx="0" presStyleCnt="2">
        <dgm:presLayoutVars>
          <dgm:chMax val="1"/>
          <dgm:bulletEnabled val="1"/>
        </dgm:presLayoutVars>
      </dgm:prSet>
      <dgm:spPr/>
      <dgm:t>
        <a:bodyPr/>
        <a:lstStyle/>
        <a:p>
          <a:endParaRPr lang="fr-FR"/>
        </a:p>
      </dgm:t>
    </dgm:pt>
    <dgm:pt modelId="{88E3BB20-B55C-47A7-8249-D9B8F3F846DC}" type="pres">
      <dgm:prSet presAssocID="{D1FB8F1D-F23B-490C-8766-8A8CEDD9C80B}" presName="descendantText" presStyleLbl="alignAccFollowNode1" presStyleIdx="0" presStyleCnt="2">
        <dgm:presLayoutVars>
          <dgm:bulletEnabled val="1"/>
        </dgm:presLayoutVars>
      </dgm:prSet>
      <dgm:spPr/>
      <dgm:t>
        <a:bodyPr/>
        <a:lstStyle/>
        <a:p>
          <a:endParaRPr lang="fr-FR"/>
        </a:p>
      </dgm:t>
    </dgm:pt>
    <dgm:pt modelId="{AB993E49-96E6-47CD-B18A-9517B157F815}" type="pres">
      <dgm:prSet presAssocID="{4C6FB6BF-2DCB-440A-BFC0-5F7D0412F301}" presName="sp" presStyleCnt="0"/>
      <dgm:spPr/>
    </dgm:pt>
    <dgm:pt modelId="{37DB5A4A-7ED1-4A9A-9AAD-43034992F2C3}" type="pres">
      <dgm:prSet presAssocID="{91127D6D-006D-411B-8BFA-6DF9AADB6395}" presName="linNode" presStyleCnt="0"/>
      <dgm:spPr/>
    </dgm:pt>
    <dgm:pt modelId="{118D51FD-5897-4905-8BE0-F4E7C6B60801}" type="pres">
      <dgm:prSet presAssocID="{91127D6D-006D-411B-8BFA-6DF9AADB6395}" presName="parentText" presStyleLbl="node1" presStyleIdx="1" presStyleCnt="2">
        <dgm:presLayoutVars>
          <dgm:chMax val="1"/>
          <dgm:bulletEnabled val="1"/>
        </dgm:presLayoutVars>
      </dgm:prSet>
      <dgm:spPr/>
      <dgm:t>
        <a:bodyPr/>
        <a:lstStyle/>
        <a:p>
          <a:endParaRPr lang="fr-FR"/>
        </a:p>
      </dgm:t>
    </dgm:pt>
    <dgm:pt modelId="{7ED2E7DD-371F-4CA4-8D56-9B0189E232CB}" type="pres">
      <dgm:prSet presAssocID="{91127D6D-006D-411B-8BFA-6DF9AADB6395}" presName="descendantText" presStyleLbl="alignAccFollowNode1" presStyleIdx="1" presStyleCnt="2">
        <dgm:presLayoutVars>
          <dgm:bulletEnabled val="1"/>
        </dgm:presLayoutVars>
      </dgm:prSet>
      <dgm:spPr/>
      <dgm:t>
        <a:bodyPr/>
        <a:lstStyle/>
        <a:p>
          <a:endParaRPr lang="fr-FR"/>
        </a:p>
      </dgm:t>
    </dgm:pt>
  </dgm:ptLst>
  <dgm:cxnLst>
    <dgm:cxn modelId="{5D5D8A22-3DB8-4FB6-B64E-0528422ED1CD}" type="presOf" srcId="{EDA627B4-AFE0-43BA-A796-AFB03572034A}" destId="{7ED2E7DD-371F-4CA4-8D56-9B0189E232CB}" srcOrd="0" destOrd="0" presId="urn:microsoft.com/office/officeart/2005/8/layout/vList5"/>
    <dgm:cxn modelId="{86A23EAF-4727-4BD6-B373-298AFD3E5CF8}" type="presOf" srcId="{90FBD23F-5B59-41EE-B486-2EE3344A475C}" destId="{7ED2E7DD-371F-4CA4-8D56-9B0189E232CB}" srcOrd="0" destOrd="1" presId="urn:microsoft.com/office/officeart/2005/8/layout/vList5"/>
    <dgm:cxn modelId="{6DFAEB12-B9A6-4E2F-8F78-4ADBA64007B4}" type="presOf" srcId="{9AD77E96-5E28-4F1A-B887-E0E18AB5E897}" destId="{0BE8F0E6-43A9-4B77-85E0-F5DAC787A571}" srcOrd="0" destOrd="0" presId="urn:microsoft.com/office/officeart/2005/8/layout/vList5"/>
    <dgm:cxn modelId="{B960D902-1196-446F-84CF-DC9938F9DC98}" srcId="{9AD77E96-5E28-4F1A-B887-E0E18AB5E897}" destId="{D1FB8F1D-F23B-490C-8766-8A8CEDD9C80B}" srcOrd="0" destOrd="0" parTransId="{B4544725-A746-4AF8-A5FE-2875B14C48CF}" sibTransId="{4C6FB6BF-2DCB-440A-BFC0-5F7D0412F301}"/>
    <dgm:cxn modelId="{D794308B-EF15-489C-AE78-64F88A1B5D28}" type="presOf" srcId="{D1FB8F1D-F23B-490C-8766-8A8CEDD9C80B}" destId="{05E1574E-BE87-4AEB-9EA3-4FDB670908D0}" srcOrd="0" destOrd="0" presId="urn:microsoft.com/office/officeart/2005/8/layout/vList5"/>
    <dgm:cxn modelId="{23DFD32E-CCA8-4C05-A71E-F04BF663D030}" srcId="{9AD77E96-5E28-4F1A-B887-E0E18AB5E897}" destId="{91127D6D-006D-411B-8BFA-6DF9AADB6395}" srcOrd="1" destOrd="0" parTransId="{4668E3F9-BCAA-4AB2-A23D-77F2749062BC}" sibTransId="{EBD201D8-F746-43FD-AC7B-BED6D87349B2}"/>
    <dgm:cxn modelId="{C88BAC76-3435-4D42-A436-89625581664E}" srcId="{D1FB8F1D-F23B-490C-8766-8A8CEDD9C80B}" destId="{27EF6A00-DA66-4FC1-8DA6-39B45EB0FCA2}" srcOrd="2" destOrd="0" parTransId="{D88F4201-1EB5-48DB-8F97-521618448046}" sibTransId="{9FD77F45-8092-4D9B-A57B-7F0BB84AA6FA}"/>
    <dgm:cxn modelId="{8873C637-1FFA-4220-B657-524D443DD5F0}" type="presOf" srcId="{224C74FB-DF62-4BE4-8815-94B9F0308AA9}" destId="{88E3BB20-B55C-47A7-8249-D9B8F3F846DC}" srcOrd="0" destOrd="1" presId="urn:microsoft.com/office/officeart/2005/8/layout/vList5"/>
    <dgm:cxn modelId="{2059086D-16ED-4BA2-83B7-7A4570588AA1}" srcId="{91127D6D-006D-411B-8BFA-6DF9AADB6395}" destId="{90FBD23F-5B59-41EE-B486-2EE3344A475C}" srcOrd="1" destOrd="0" parTransId="{77986219-42DD-4CE9-A214-35F6664447B6}" sibTransId="{96EB35B1-21B8-4B6B-B2E2-2D3FE3D36070}"/>
    <dgm:cxn modelId="{DB34A9D9-6059-4D70-8341-BF46F7625FFE}" type="presOf" srcId="{46837AE6-E7EC-491F-9BBE-23A82B07E406}" destId="{88E3BB20-B55C-47A7-8249-D9B8F3F846DC}" srcOrd="0" destOrd="0" presId="urn:microsoft.com/office/officeart/2005/8/layout/vList5"/>
    <dgm:cxn modelId="{CCA455B4-DB02-48EB-ADBC-35111F03B3E5}" type="presOf" srcId="{91127D6D-006D-411B-8BFA-6DF9AADB6395}" destId="{118D51FD-5897-4905-8BE0-F4E7C6B60801}" srcOrd="0" destOrd="0" presId="urn:microsoft.com/office/officeart/2005/8/layout/vList5"/>
    <dgm:cxn modelId="{A8198F20-7BAD-4A42-A098-5E8D0B54667D}" srcId="{D1FB8F1D-F23B-490C-8766-8A8CEDD9C80B}" destId="{224C74FB-DF62-4BE4-8815-94B9F0308AA9}" srcOrd="1" destOrd="0" parTransId="{52060DD4-390F-46EA-8496-BA1426CCDBA9}" sibTransId="{40EB774E-94F0-4FC6-A4CC-A7D1D0C92E1D}"/>
    <dgm:cxn modelId="{CE2EB313-2536-4F2E-8FF9-F6175D68DB87}" type="presOf" srcId="{27EF6A00-DA66-4FC1-8DA6-39B45EB0FCA2}" destId="{88E3BB20-B55C-47A7-8249-D9B8F3F846DC}" srcOrd="0" destOrd="2" presId="urn:microsoft.com/office/officeart/2005/8/layout/vList5"/>
    <dgm:cxn modelId="{595455D8-0765-482E-8D8D-EF53407C2A62}" srcId="{91127D6D-006D-411B-8BFA-6DF9AADB6395}" destId="{EDA627B4-AFE0-43BA-A796-AFB03572034A}" srcOrd="0" destOrd="0" parTransId="{03301E68-BACC-409F-8F0A-84FADA914E47}" sibTransId="{839A6770-09DD-4C40-BE51-D7EA117D344B}"/>
    <dgm:cxn modelId="{FF769BB2-9678-44F6-9DE8-F1ADD26A98BD}" srcId="{D1FB8F1D-F23B-490C-8766-8A8CEDD9C80B}" destId="{46837AE6-E7EC-491F-9BBE-23A82B07E406}" srcOrd="0" destOrd="0" parTransId="{4A052D18-7FC0-4512-8633-2E1A4469240F}" sibTransId="{A447116D-BAB6-48B0-AE30-E1C22C7F400E}"/>
    <dgm:cxn modelId="{D81996A8-BEF2-47EF-908C-7CC218080D8B}" type="presParOf" srcId="{0BE8F0E6-43A9-4B77-85E0-F5DAC787A571}" destId="{66193BF2-A918-4376-B65C-B4B02189FD79}" srcOrd="0" destOrd="0" presId="urn:microsoft.com/office/officeart/2005/8/layout/vList5"/>
    <dgm:cxn modelId="{B53734B7-A945-4A90-8D1A-1EE6D64B45A6}" type="presParOf" srcId="{66193BF2-A918-4376-B65C-B4B02189FD79}" destId="{05E1574E-BE87-4AEB-9EA3-4FDB670908D0}" srcOrd="0" destOrd="0" presId="urn:microsoft.com/office/officeart/2005/8/layout/vList5"/>
    <dgm:cxn modelId="{9DD39B15-8D6F-4468-B327-EF5FEB367B03}" type="presParOf" srcId="{66193BF2-A918-4376-B65C-B4B02189FD79}" destId="{88E3BB20-B55C-47A7-8249-D9B8F3F846DC}" srcOrd="1" destOrd="0" presId="urn:microsoft.com/office/officeart/2005/8/layout/vList5"/>
    <dgm:cxn modelId="{C9E4EC43-2C37-40CB-863F-3479DF27B333}" type="presParOf" srcId="{0BE8F0E6-43A9-4B77-85E0-F5DAC787A571}" destId="{AB993E49-96E6-47CD-B18A-9517B157F815}" srcOrd="1" destOrd="0" presId="urn:microsoft.com/office/officeart/2005/8/layout/vList5"/>
    <dgm:cxn modelId="{0B724A19-7C1D-423A-B60A-9287E3F34447}" type="presParOf" srcId="{0BE8F0E6-43A9-4B77-85E0-F5DAC787A571}" destId="{37DB5A4A-7ED1-4A9A-9AAD-43034992F2C3}" srcOrd="2" destOrd="0" presId="urn:microsoft.com/office/officeart/2005/8/layout/vList5"/>
    <dgm:cxn modelId="{FDD92629-B6FD-4A08-A954-5B85CEC0F19C}" type="presParOf" srcId="{37DB5A4A-7ED1-4A9A-9AAD-43034992F2C3}" destId="{118D51FD-5897-4905-8BE0-F4E7C6B60801}" srcOrd="0" destOrd="0" presId="urn:microsoft.com/office/officeart/2005/8/layout/vList5"/>
    <dgm:cxn modelId="{B24EE853-396B-49B9-B2F3-5EC5D30AB89F}" type="presParOf" srcId="{37DB5A4A-7ED1-4A9A-9AAD-43034992F2C3}" destId="{7ED2E7DD-371F-4CA4-8D56-9B0189E232C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3BB20-B55C-47A7-8249-D9B8F3F846DC}">
      <dsp:nvSpPr>
        <dsp:cNvPr id="0" name=""/>
        <dsp:cNvSpPr/>
      </dsp:nvSpPr>
      <dsp:spPr>
        <a:xfrm rot="5400000">
          <a:off x="3127646" y="-1039538"/>
          <a:ext cx="1109196" cy="3465642"/>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fr-FR" sz="1900" kern="1200" dirty="0"/>
            <a:t>Assortiment type</a:t>
          </a:r>
        </a:p>
        <a:p>
          <a:pPr marL="171450" lvl="1" indent="-171450" algn="l" defTabSz="844550">
            <a:lnSpc>
              <a:spcPct val="90000"/>
            </a:lnSpc>
            <a:spcBef>
              <a:spcPct val="0"/>
            </a:spcBef>
            <a:spcAft>
              <a:spcPct val="15000"/>
            </a:spcAft>
            <a:buChar char="••"/>
          </a:pPr>
          <a:r>
            <a:rPr lang="fr-FR" sz="1900" kern="1200" dirty="0"/>
            <a:t>Prix accessible;</a:t>
          </a:r>
        </a:p>
        <a:p>
          <a:pPr marL="171450" lvl="1" indent="-171450" algn="l" defTabSz="844550">
            <a:lnSpc>
              <a:spcPct val="90000"/>
            </a:lnSpc>
            <a:spcBef>
              <a:spcPct val="0"/>
            </a:spcBef>
            <a:spcAft>
              <a:spcPct val="15000"/>
            </a:spcAft>
            <a:buChar char="••"/>
          </a:pPr>
          <a:r>
            <a:rPr lang="fr-FR" sz="1900" kern="1200" dirty="0"/>
            <a:t>Accessibilité / Visibilité</a:t>
          </a:r>
        </a:p>
      </dsp:txBody>
      <dsp:txXfrm rot="-5400000">
        <a:off x="1949423" y="192831"/>
        <a:ext cx="3411496" cy="1000904"/>
      </dsp:txXfrm>
    </dsp:sp>
    <dsp:sp modelId="{05E1574E-BE87-4AEB-9EA3-4FDB670908D0}">
      <dsp:nvSpPr>
        <dsp:cNvPr id="0" name=""/>
        <dsp:cNvSpPr/>
      </dsp:nvSpPr>
      <dsp:spPr>
        <a:xfrm>
          <a:off x="0" y="34"/>
          <a:ext cx="1949423" cy="138649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fr-FR" sz="2300" kern="1200" dirty="0"/>
            <a:t>Paramètres Fonctionnels</a:t>
          </a:r>
        </a:p>
      </dsp:txBody>
      <dsp:txXfrm>
        <a:off x="67683" y="67717"/>
        <a:ext cx="1814057" cy="1251129"/>
      </dsp:txXfrm>
    </dsp:sp>
    <dsp:sp modelId="{7ED2E7DD-371F-4CA4-8D56-9B0189E232CB}">
      <dsp:nvSpPr>
        <dsp:cNvPr id="0" name=""/>
        <dsp:cNvSpPr/>
      </dsp:nvSpPr>
      <dsp:spPr>
        <a:xfrm rot="5400000">
          <a:off x="3127646" y="416282"/>
          <a:ext cx="1109196" cy="3465642"/>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fr-FR" sz="1900" kern="1200" dirty="0"/>
            <a:t>Communication</a:t>
          </a:r>
        </a:p>
        <a:p>
          <a:pPr marL="171450" lvl="1" indent="-171450" algn="l" defTabSz="844550">
            <a:lnSpc>
              <a:spcPct val="90000"/>
            </a:lnSpc>
            <a:spcBef>
              <a:spcPct val="0"/>
            </a:spcBef>
            <a:spcAft>
              <a:spcPct val="15000"/>
            </a:spcAft>
            <a:buChar char="••"/>
          </a:pPr>
          <a:r>
            <a:rPr lang="fr-FR" sz="1900" kern="1200" dirty="0"/>
            <a:t>Promotion</a:t>
          </a:r>
        </a:p>
        <a:p>
          <a:pPr marL="171450" lvl="1" indent="-171450" algn="l" defTabSz="844550">
            <a:lnSpc>
              <a:spcPct val="90000"/>
            </a:lnSpc>
            <a:spcBef>
              <a:spcPct val="0"/>
            </a:spcBef>
            <a:spcAft>
              <a:spcPct val="15000"/>
            </a:spcAft>
            <a:buChar char="••"/>
          </a:pPr>
          <a:r>
            <a:rPr lang="fr-FR" sz="1900" kern="1200" dirty="0"/>
            <a:t>Activation/ Expérience</a:t>
          </a:r>
        </a:p>
      </dsp:txBody>
      <dsp:txXfrm rot="-5400000">
        <a:off x="1949423" y="1648651"/>
        <a:ext cx="3411496" cy="1000904"/>
      </dsp:txXfrm>
    </dsp:sp>
    <dsp:sp modelId="{118D51FD-5897-4905-8BE0-F4E7C6B60801}">
      <dsp:nvSpPr>
        <dsp:cNvPr id="0" name=""/>
        <dsp:cNvSpPr/>
      </dsp:nvSpPr>
      <dsp:spPr>
        <a:xfrm>
          <a:off x="0" y="1455855"/>
          <a:ext cx="1949423" cy="138649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fr-FR" sz="2300" kern="1200" dirty="0"/>
            <a:t>Paramètres émotionnels</a:t>
          </a:r>
        </a:p>
      </dsp:txBody>
      <dsp:txXfrm>
        <a:off x="67683" y="1523538"/>
        <a:ext cx="1814057" cy="125112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4F71CDD2-4289-4B8B-B7E9-8A29910D3F2B}" type="datetimeFigureOut">
              <a:rPr lang="fr-FR" smtClean="0"/>
              <a:t>20/07/2020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3431909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4F71CDD2-4289-4B8B-B7E9-8A29910D3F2B}" type="datetimeFigureOut">
              <a:rPr lang="fr-FR" smtClean="0"/>
              <a:t>20/07/2020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232346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4F71CDD2-4289-4B8B-B7E9-8A29910D3F2B}" type="datetimeFigureOut">
              <a:rPr lang="fr-FR" smtClean="0"/>
              <a:t>20/07/2020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2463899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4F71CDD2-4289-4B8B-B7E9-8A29910D3F2B}" type="datetimeFigureOut">
              <a:rPr lang="fr-FR" smtClean="0"/>
              <a:t>20/07/2020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2515397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1CDD2-4289-4B8B-B7E9-8A29910D3F2B}" type="datetimeFigureOut">
              <a:rPr lang="fr-FR" smtClean="0"/>
              <a:t>20/07/2020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159558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4F71CDD2-4289-4B8B-B7E9-8A29910D3F2B}" type="datetimeFigureOut">
              <a:rPr lang="fr-FR" smtClean="0"/>
              <a:t>20/07/2020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2461459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4F71CDD2-4289-4B8B-B7E9-8A29910D3F2B}" type="datetimeFigureOut">
              <a:rPr lang="fr-FR" smtClean="0"/>
              <a:t>20/07/2020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71347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4F71CDD2-4289-4B8B-B7E9-8A29910D3F2B}" type="datetimeFigureOut">
              <a:rPr lang="fr-FR" smtClean="0"/>
              <a:t>20/07/2020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305153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71CDD2-4289-4B8B-B7E9-8A29910D3F2B}" type="datetimeFigureOut">
              <a:rPr lang="fr-FR" smtClean="0"/>
              <a:t>20/07/2020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177965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71CDD2-4289-4B8B-B7E9-8A29910D3F2B}" type="datetimeFigureOut">
              <a:rPr lang="fr-FR" smtClean="0"/>
              <a:t>20/07/2020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125560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71CDD2-4289-4B8B-B7E9-8A29910D3F2B}" type="datetimeFigureOut">
              <a:rPr lang="fr-FR" smtClean="0"/>
              <a:t>20/07/2020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7382BD-4AF0-420E-9154-F3EBE1644D9C}" type="slidenum">
              <a:rPr lang="fr-FR" smtClean="0"/>
              <a:t>‹#›</a:t>
            </a:fld>
            <a:endParaRPr lang="fr-FR"/>
          </a:p>
        </p:txBody>
      </p:sp>
    </p:spTree>
    <p:extLst>
      <p:ext uri="{BB962C8B-B14F-4D97-AF65-F5344CB8AC3E}">
        <p14:creationId xmlns:p14="http://schemas.microsoft.com/office/powerpoint/2010/main" val="367284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1CDD2-4289-4B8B-B7E9-8A29910D3F2B}" type="datetimeFigureOut">
              <a:rPr lang="fr-FR" smtClean="0"/>
              <a:t>20/07/2020</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382BD-4AF0-420E-9154-F3EBE1644D9C}" type="slidenum">
              <a:rPr lang="fr-FR" smtClean="0"/>
              <a:t>‹#›</a:t>
            </a:fld>
            <a:endParaRPr lang="fr-FR"/>
          </a:p>
        </p:txBody>
      </p:sp>
    </p:spTree>
    <p:extLst>
      <p:ext uri="{BB962C8B-B14F-4D97-AF65-F5344CB8AC3E}">
        <p14:creationId xmlns:p14="http://schemas.microsoft.com/office/powerpoint/2010/main" val="3086693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em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3409" y="2191468"/>
            <a:ext cx="5595582" cy="369332"/>
          </a:xfrm>
          <a:prstGeom prst="rect">
            <a:avLst/>
          </a:prstGeom>
          <a:noFill/>
        </p:spPr>
        <p:txBody>
          <a:bodyPr wrap="square" rtlCol="0">
            <a:spAutoFit/>
          </a:bodyPr>
          <a:lstStyle/>
          <a:p>
            <a:r>
              <a:rPr lang="fr-FR" b="1" i="1" dirty="0"/>
              <a:t>Analyse et prédiction du Right Execution Daily (RED) </a:t>
            </a:r>
            <a:endParaRPr lang="fr-FR" dirty="0"/>
          </a:p>
        </p:txBody>
      </p:sp>
      <p:pic>
        <p:nvPicPr>
          <p:cNvPr id="3" name="Image 10">
            <a:extLst>
              <a:ext uri="{FF2B5EF4-FFF2-40B4-BE49-F238E27FC236}">
                <a16:creationId xmlns="" xmlns:a16="http://schemas.microsoft.com/office/drawing/2014/main" xmlns:lc="http://schemas.openxmlformats.org/drawingml/2006/lockedCanvas" id="{6CC25D50-3682-4D26-A241-4B61FD607452}"/>
              </a:ext>
            </a:extLst>
          </p:cNvPr>
          <p:cNvPicPr>
            <a:picLocks noChangeAspect="1"/>
          </p:cNvPicPr>
          <p:nvPr/>
        </p:nvPicPr>
        <p:blipFill>
          <a:blip r:embed="rId2"/>
          <a:stretch>
            <a:fillRect/>
          </a:stretch>
        </p:blipFill>
        <p:spPr>
          <a:xfrm>
            <a:off x="5280028" y="180975"/>
            <a:ext cx="1599424" cy="1030652"/>
          </a:xfrm>
          <a:prstGeom prst="rect">
            <a:avLst/>
          </a:prstGeom>
        </p:spPr>
      </p:pic>
      <p:pic>
        <p:nvPicPr>
          <p:cNvPr id="4" name="Picture 3"/>
          <p:cNvPicPr/>
          <p:nvPr/>
        </p:nvPicPr>
        <p:blipFill>
          <a:blip r:embed="rId3"/>
          <a:stretch>
            <a:fillRect/>
          </a:stretch>
        </p:blipFill>
        <p:spPr>
          <a:xfrm>
            <a:off x="1446663" y="180975"/>
            <a:ext cx="1703601" cy="774700"/>
          </a:xfrm>
          <a:prstGeom prst="rect">
            <a:avLst/>
          </a:prstGeom>
        </p:spPr>
      </p:pic>
      <p:pic>
        <p:nvPicPr>
          <p:cNvPr id="5" name="Picture 4"/>
          <p:cNvPicPr/>
          <p:nvPr/>
        </p:nvPicPr>
        <p:blipFill>
          <a:blip r:embed="rId4"/>
          <a:stretch>
            <a:fillRect/>
          </a:stretch>
        </p:blipFill>
        <p:spPr>
          <a:xfrm>
            <a:off x="9496330" y="0"/>
            <a:ext cx="1139825" cy="1136650"/>
          </a:xfrm>
          <a:prstGeom prst="rect">
            <a:avLst/>
          </a:prstGeom>
        </p:spPr>
      </p:pic>
      <p:sp>
        <p:nvSpPr>
          <p:cNvPr id="6" name="Rectangle 5"/>
          <p:cNvSpPr/>
          <p:nvPr/>
        </p:nvSpPr>
        <p:spPr>
          <a:xfrm>
            <a:off x="2492991" y="3218711"/>
            <a:ext cx="6096000" cy="2527680"/>
          </a:xfrm>
          <a:prstGeom prst="rect">
            <a:avLst/>
          </a:prstGeom>
        </p:spPr>
        <p:txBody>
          <a:bodyPr>
            <a:spAutoFit/>
          </a:bodyPr>
          <a:lstStyle/>
          <a:p>
            <a:pPr marL="6350" indent="-6350" algn="ctr">
              <a:lnSpc>
                <a:spcPct val="130000"/>
              </a:lnSpc>
              <a:spcAft>
                <a:spcPts val="3815"/>
              </a:spcAft>
            </a:pPr>
            <a:r>
              <a:rPr lang="fr-FR" sz="1400" b="1" dirty="0">
                <a:solidFill>
                  <a:srgbClr val="000000"/>
                </a:solidFill>
                <a:latin typeface="Calibri" panose="020F0502020204030204" pitchFamily="34" charset="0"/>
                <a:ea typeface="Calibri" panose="020F0502020204030204" pitchFamily="34" charset="0"/>
              </a:rPr>
              <a:t>Elaboré par  </a:t>
            </a:r>
            <a:endParaRPr lang="fr-FR" sz="1200" dirty="0">
              <a:solidFill>
                <a:srgbClr val="000000"/>
              </a:solidFill>
              <a:latin typeface="Times New Roman" panose="02020603050405020304" pitchFamily="18" charset="0"/>
              <a:ea typeface="Times New Roman" panose="02020603050405020304" pitchFamily="18" charset="0"/>
            </a:endParaRPr>
          </a:p>
          <a:p>
            <a:pPr marL="6350" indent="-6350" algn="ctr">
              <a:lnSpc>
                <a:spcPct val="130000"/>
              </a:lnSpc>
              <a:spcAft>
                <a:spcPts val="3815"/>
              </a:spcAft>
            </a:pPr>
            <a:r>
              <a:rPr lang="fr-FR" sz="1400" b="1" dirty="0">
                <a:solidFill>
                  <a:srgbClr val="000000"/>
                </a:solidFill>
                <a:latin typeface="Calibri" panose="020F0502020204030204" pitchFamily="34" charset="0"/>
                <a:ea typeface="Calibri" panose="020F0502020204030204" pitchFamily="34" charset="0"/>
              </a:rPr>
              <a:t>Ghazi HAMMED </a:t>
            </a:r>
            <a:endParaRPr lang="fr-FR" sz="1200" dirty="0">
              <a:solidFill>
                <a:srgbClr val="000000"/>
              </a:solidFill>
              <a:latin typeface="Times New Roman" panose="02020603050405020304" pitchFamily="18" charset="0"/>
              <a:ea typeface="Times New Roman" panose="02020603050405020304" pitchFamily="18" charset="0"/>
            </a:endParaRPr>
          </a:p>
          <a:p>
            <a:pPr marL="6350" indent="-6350" algn="ctr">
              <a:lnSpc>
                <a:spcPct val="130000"/>
              </a:lnSpc>
              <a:spcAft>
                <a:spcPts val="1795"/>
              </a:spcAft>
            </a:pPr>
            <a:r>
              <a:rPr lang="fr-FR" sz="1600" b="1" dirty="0">
                <a:solidFill>
                  <a:srgbClr val="000000"/>
                </a:solidFill>
                <a:latin typeface="Times New Roman" panose="02020603050405020304" pitchFamily="18" charset="0"/>
                <a:ea typeface="Times New Roman" panose="02020603050405020304" pitchFamily="18" charset="0"/>
              </a:rPr>
              <a:t> </a:t>
            </a:r>
            <a:r>
              <a:rPr lang="fr-FR" sz="1400" b="1" dirty="0">
                <a:solidFill>
                  <a:srgbClr val="000000"/>
                </a:solidFill>
                <a:latin typeface="Calibri" panose="020F0502020204030204" pitchFamily="34" charset="0"/>
                <a:ea typeface="Calibri" panose="020F0502020204030204" pitchFamily="34" charset="0"/>
              </a:rPr>
              <a:t>Encadré par </a:t>
            </a:r>
            <a:endParaRPr lang="fr-FR" sz="1200" dirty="0">
              <a:solidFill>
                <a:srgbClr val="000000"/>
              </a:solidFill>
              <a:latin typeface="Times New Roman" panose="02020603050405020304" pitchFamily="18" charset="0"/>
              <a:ea typeface="Times New Roman" panose="02020603050405020304" pitchFamily="18" charset="0"/>
            </a:endParaRPr>
          </a:p>
          <a:p>
            <a:pPr marL="434340" indent="-6350">
              <a:lnSpc>
                <a:spcPct val="142000"/>
              </a:lnSpc>
              <a:spcAft>
                <a:spcPts val="600"/>
              </a:spcAft>
            </a:pPr>
            <a:r>
              <a:rPr lang="fr-FR" sz="1400" b="1" dirty="0">
                <a:solidFill>
                  <a:srgbClr val="000000"/>
                </a:solidFill>
                <a:latin typeface="Times New Roman" panose="02020603050405020304" pitchFamily="18" charset="0"/>
                <a:ea typeface="Times New Roman" panose="02020603050405020304" pitchFamily="18" charset="0"/>
              </a:rPr>
              <a:t>Encadrant Académique                   Encadrant Professionnel          </a:t>
            </a:r>
            <a:endParaRPr lang="fr-FR" sz="12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0808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EEA6C9F-0148-4E86-8EF2-E138FFE93ADB}"/>
              </a:ext>
            </a:extLst>
          </p:cNvPr>
          <p:cNvSpPr/>
          <p:nvPr/>
        </p:nvSpPr>
        <p:spPr>
          <a:xfrm>
            <a:off x="489788" y="1601437"/>
            <a:ext cx="11073855" cy="1721174"/>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nSpc>
                <a:spcPct val="150000"/>
              </a:lnSpc>
            </a:pPr>
            <a:r>
              <a:rPr lang="fr-FR" sz="2000" dirty="0">
                <a:solidFill>
                  <a:schemeClr val="tx1"/>
                </a:solidFill>
              </a:rPr>
              <a:t>Par rapport au comportement de l’acheteur dans les différents canaux de distribution ou points de vente, un ensemble de paramètres fonctionnels et émotionnels sont ordonnancés pour permettre à l’acheteur d’accéder rapidement au produit de son choix</a:t>
            </a:r>
          </a:p>
        </p:txBody>
      </p:sp>
      <p:graphicFrame>
        <p:nvGraphicFramePr>
          <p:cNvPr id="5" name="Diagram 3">
            <a:extLst>
              <a:ext uri="{FF2B5EF4-FFF2-40B4-BE49-F238E27FC236}">
                <a16:creationId xmlns:a16="http://schemas.microsoft.com/office/drawing/2014/main" xmlns="" id="{8911CB57-E25A-4D26-86EE-E627E584F8BA}"/>
              </a:ext>
            </a:extLst>
          </p:cNvPr>
          <p:cNvGraphicFramePr/>
          <p:nvPr>
            <p:extLst>
              <p:ext uri="{D42A27DB-BD31-4B8C-83A1-F6EECF244321}">
                <p14:modId xmlns:p14="http://schemas.microsoft.com/office/powerpoint/2010/main" val="1785139076"/>
              </p:ext>
            </p:extLst>
          </p:nvPr>
        </p:nvGraphicFramePr>
        <p:xfrm>
          <a:off x="2304538" y="3585363"/>
          <a:ext cx="5415066" cy="2842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xmlns="" id="{96768820-387E-4238-AB9C-C781CE6AC4C4}"/>
              </a:ext>
            </a:extLst>
          </p:cNvPr>
          <p:cNvSpPr/>
          <p:nvPr/>
        </p:nvSpPr>
        <p:spPr>
          <a:xfrm>
            <a:off x="194367" y="365977"/>
            <a:ext cx="6280029" cy="954107"/>
          </a:xfrm>
          <a:prstGeom prst="rect">
            <a:avLst/>
          </a:prstGeom>
        </p:spPr>
        <p:txBody>
          <a:bodyPr wrap="square">
            <a:spAutoFit/>
          </a:bodyPr>
          <a:lstStyle/>
          <a:p>
            <a:pPr algn="ctr"/>
            <a:r>
              <a:rPr lang="fr-FR" sz="2800" dirty="0" smtClean="0">
                <a:solidFill>
                  <a:srgbClr val="FF0000"/>
                </a:solidFill>
                <a:latin typeface="Baskerville Old Face" panose="02020602080505020303" pitchFamily="18" charset="0"/>
              </a:rPr>
              <a:t>Stratégie </a:t>
            </a:r>
            <a:r>
              <a:rPr lang="fr-FR" sz="2800" dirty="0">
                <a:solidFill>
                  <a:srgbClr val="FF0000"/>
                </a:solidFill>
                <a:latin typeface="Baskerville Old Face" panose="02020602080505020303" pitchFamily="18" charset="0"/>
              </a:rPr>
              <a:t>merchandising coca-cola : </a:t>
            </a:r>
            <a:r>
              <a:rPr lang="fr-FR" sz="2800" dirty="0" smtClean="0">
                <a:solidFill>
                  <a:srgbClr val="FF0000"/>
                </a:solidFill>
                <a:latin typeface="Baskerville Old Face" panose="02020602080505020303" pitchFamily="18" charset="0"/>
              </a:rPr>
              <a:t>Définition </a:t>
            </a:r>
            <a:r>
              <a:rPr lang="fr-FR" sz="2800" dirty="0">
                <a:solidFill>
                  <a:srgbClr val="FF0000"/>
                </a:solidFill>
                <a:latin typeface="Baskerville Old Face" panose="02020602080505020303" pitchFamily="18" charset="0"/>
              </a:rPr>
              <a:t>de l’image parfaite</a:t>
            </a:r>
          </a:p>
        </p:txBody>
      </p:sp>
    </p:spTree>
    <p:extLst>
      <p:ext uri="{BB962C8B-B14F-4D97-AF65-F5344CB8AC3E}">
        <p14:creationId xmlns:p14="http://schemas.microsoft.com/office/powerpoint/2010/main" val="297538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05E1574E-BE87-4AEB-9EA3-4FDB670908D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88E3BB20-B55C-47A7-8249-D9B8F3F846D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118D51FD-5897-4905-8BE0-F4E7C6B6080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ED2E7DD-371F-4CA4-8D56-9B0189E232C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A05912-A3EF-4D9F-9430-FA7D9AC372DE}"/>
              </a:ext>
            </a:extLst>
          </p:cNvPr>
          <p:cNvSpPr txBox="1">
            <a:spLocks/>
          </p:cNvSpPr>
          <p:nvPr/>
        </p:nvSpPr>
        <p:spPr>
          <a:xfrm>
            <a:off x="1092200" y="308184"/>
            <a:ext cx="10515600" cy="3159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Modèle Coca-Cola: </a:t>
            </a:r>
            <a:r>
              <a:rPr lang="fr-FR" dirty="0" err="1"/>
              <a:t>PicOs</a:t>
            </a:r>
            <a:r>
              <a:rPr lang="fr-FR" dirty="0"/>
              <a:t> - RED</a:t>
            </a:r>
          </a:p>
        </p:txBody>
      </p:sp>
      <p:pic>
        <p:nvPicPr>
          <p:cNvPr id="3" name="Picture 3">
            <a:extLst>
              <a:ext uri="{FF2B5EF4-FFF2-40B4-BE49-F238E27FC236}">
                <a16:creationId xmlns:a16="http://schemas.microsoft.com/office/drawing/2014/main" xmlns="" id="{7D905C1E-7E58-4E12-A0CA-C1F1F4B5498E}"/>
              </a:ext>
            </a:extLst>
          </p:cNvPr>
          <p:cNvPicPr>
            <a:picLocks noChangeAspect="1"/>
          </p:cNvPicPr>
          <p:nvPr/>
        </p:nvPicPr>
        <p:blipFill rotWithShape="1">
          <a:blip r:embed="rId2"/>
          <a:srcRect l="3016" t="14263" r="15352" b="13465"/>
          <a:stretch/>
        </p:blipFill>
        <p:spPr>
          <a:xfrm>
            <a:off x="2126255" y="1045403"/>
            <a:ext cx="7595442" cy="4202812"/>
          </a:xfrm>
          <a:prstGeom prst="rect">
            <a:avLst/>
          </a:prstGeom>
        </p:spPr>
      </p:pic>
      <p:sp>
        <p:nvSpPr>
          <p:cNvPr id="4" name="Rectangle 3">
            <a:extLst>
              <a:ext uri="{FF2B5EF4-FFF2-40B4-BE49-F238E27FC236}">
                <a16:creationId xmlns:a16="http://schemas.microsoft.com/office/drawing/2014/main" xmlns="" id="{511A5687-EB5D-4C6B-93A1-3391EF910E8F}"/>
              </a:ext>
            </a:extLst>
          </p:cNvPr>
          <p:cNvSpPr/>
          <p:nvPr/>
        </p:nvSpPr>
        <p:spPr>
          <a:xfrm>
            <a:off x="2530892" y="5114663"/>
            <a:ext cx="8798694" cy="1743337"/>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fr-FR" sz="2000" dirty="0">
                <a:solidFill>
                  <a:schemeClr val="tx1"/>
                </a:solidFill>
              </a:rPr>
              <a:t>RED (Right Execution Daily) S’assurer que cette image cible est en place</a:t>
            </a:r>
          </a:p>
        </p:txBody>
      </p:sp>
      <p:sp>
        <p:nvSpPr>
          <p:cNvPr id="5" name="Rounded Rectangle 8">
            <a:extLst>
              <a:ext uri="{FF2B5EF4-FFF2-40B4-BE49-F238E27FC236}">
                <a16:creationId xmlns:a16="http://schemas.microsoft.com/office/drawing/2014/main" xmlns="" id="{D31E7D27-4CBA-4580-AD06-7B0E8709F255}"/>
              </a:ext>
            </a:extLst>
          </p:cNvPr>
          <p:cNvSpPr/>
          <p:nvPr/>
        </p:nvSpPr>
        <p:spPr>
          <a:xfrm>
            <a:off x="538104" y="5392092"/>
            <a:ext cx="1588151" cy="1327534"/>
          </a:xfrm>
          <a:prstGeom prst="roundRect">
            <a:avLst>
              <a:gd name="adj" fmla="val 10000"/>
            </a:avLst>
          </a:prstGeom>
          <a:blipFill rotWithShape="1">
            <a:blip r:embed="rId3"/>
            <a:stretch>
              <a:fillRect/>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2">
              <a:shade val="80000"/>
              <a:hueOff val="0"/>
              <a:satOff val="0"/>
              <a:lumOff val="0"/>
              <a:alphaOff val="0"/>
            </a:schemeClr>
          </a:lnRef>
          <a:fillRef idx="1">
            <a:scrgbClr r="0" g="0" b="0"/>
          </a:fillRef>
          <a:effectRef idx="1">
            <a:schemeClr val="accent2">
              <a:tint val="4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81911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descr="tool kit">
            <a:extLst>
              <a:ext uri="{FF2B5EF4-FFF2-40B4-BE49-F238E27FC236}">
                <a16:creationId xmlns:a16="http://schemas.microsoft.com/office/drawing/2014/main" xmlns="" id="{15A5B2F4-5B6B-4625-A483-5FA3830AE6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97961">
            <a:off x="1736888" y="3809782"/>
            <a:ext cx="1223963"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2">
            <a:extLst>
              <a:ext uri="{FF2B5EF4-FFF2-40B4-BE49-F238E27FC236}">
                <a16:creationId xmlns:a16="http://schemas.microsoft.com/office/drawing/2014/main" xmlns="" id="{1F5A94A3-195E-4EDE-A591-9541726BCCF0}"/>
              </a:ext>
            </a:extLst>
          </p:cNvPr>
          <p:cNvSpPr txBox="1">
            <a:spLocks noChangeArrowheads="1"/>
          </p:cNvSpPr>
          <p:nvPr/>
        </p:nvSpPr>
        <p:spPr bwMode="auto">
          <a:xfrm>
            <a:off x="574675" y="2004499"/>
            <a:ext cx="19827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Aft>
                <a:spcPts val="1800"/>
              </a:spcAft>
              <a:buFont typeface="Arial" panose="020B0604020202020204" pitchFamily="34" charset="0"/>
              <a:buChar char="•"/>
              <a:defRPr sz="2000">
                <a:solidFill>
                  <a:schemeClr val="bg1"/>
                </a:solidFill>
                <a:latin typeface="Arial" panose="020B0604020202020204" pitchFamily="34" charset="0"/>
              </a:defRPr>
            </a:lvl1pPr>
            <a:lvl2pPr marL="742950" indent="-28575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2pPr>
            <a:lvl3pPr marL="11430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3pPr>
            <a:lvl4pPr marL="16002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Aft>
                <a:spcPct val="0"/>
              </a:spcAft>
              <a:buFontTx/>
              <a:buNone/>
            </a:pPr>
            <a:r>
              <a:rPr lang="fr-FR" altLang="fr-FR" sz="1600" b="1" dirty="0">
                <a:solidFill>
                  <a:srgbClr val="FF0000"/>
                </a:solidFill>
                <a:ea typeface="Japanese Gothic" pitchFamily="2" charset="-128"/>
              </a:rPr>
              <a:t>Motivation</a:t>
            </a:r>
          </a:p>
        </p:txBody>
      </p:sp>
      <p:sp>
        <p:nvSpPr>
          <p:cNvPr id="5" name="Text Box 14">
            <a:extLst>
              <a:ext uri="{FF2B5EF4-FFF2-40B4-BE49-F238E27FC236}">
                <a16:creationId xmlns:a16="http://schemas.microsoft.com/office/drawing/2014/main" xmlns="" id="{F508E154-4C2D-4AF5-9941-08CE25C6D72D}"/>
              </a:ext>
            </a:extLst>
          </p:cNvPr>
          <p:cNvSpPr txBox="1">
            <a:spLocks noChangeArrowheads="1"/>
          </p:cNvSpPr>
          <p:nvPr/>
        </p:nvSpPr>
        <p:spPr bwMode="auto">
          <a:xfrm>
            <a:off x="574675" y="5069962"/>
            <a:ext cx="21193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Aft>
                <a:spcPts val="1800"/>
              </a:spcAft>
              <a:buFont typeface="Arial" panose="020B0604020202020204" pitchFamily="34" charset="0"/>
              <a:buChar char="•"/>
              <a:defRPr sz="2000">
                <a:solidFill>
                  <a:schemeClr val="bg1"/>
                </a:solidFill>
                <a:latin typeface="Arial" panose="020B0604020202020204" pitchFamily="34" charset="0"/>
              </a:defRPr>
            </a:lvl1pPr>
            <a:lvl2pPr marL="742950" indent="-28575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2pPr>
            <a:lvl3pPr marL="11430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3pPr>
            <a:lvl4pPr marL="16002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Aft>
                <a:spcPct val="0"/>
              </a:spcAft>
              <a:buFontTx/>
              <a:buNone/>
            </a:pPr>
            <a:r>
              <a:rPr lang="fr-FR" altLang="fr-FR" sz="1600" b="1" dirty="0">
                <a:solidFill>
                  <a:srgbClr val="FF0000"/>
                </a:solidFill>
                <a:ea typeface="Japanese Gothic" pitchFamily="2" charset="-128"/>
              </a:rPr>
              <a:t>Les bon outils pour faire le travail</a:t>
            </a:r>
          </a:p>
        </p:txBody>
      </p:sp>
      <p:sp>
        <p:nvSpPr>
          <p:cNvPr id="6" name="Text Box 16">
            <a:extLst>
              <a:ext uri="{FF2B5EF4-FFF2-40B4-BE49-F238E27FC236}">
                <a16:creationId xmlns:a16="http://schemas.microsoft.com/office/drawing/2014/main" xmlns="" id="{98E71CD4-C8D8-4628-A0F8-28367194BA13}"/>
              </a:ext>
            </a:extLst>
          </p:cNvPr>
          <p:cNvSpPr txBox="1">
            <a:spLocks noChangeArrowheads="1"/>
          </p:cNvSpPr>
          <p:nvPr/>
        </p:nvSpPr>
        <p:spPr bwMode="auto">
          <a:xfrm>
            <a:off x="1981200" y="6435212"/>
            <a:ext cx="5256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Aft>
                <a:spcPts val="1800"/>
              </a:spcAft>
              <a:buFont typeface="Arial" panose="020B0604020202020204" pitchFamily="34" charset="0"/>
              <a:buChar char="•"/>
              <a:defRPr sz="2000">
                <a:solidFill>
                  <a:schemeClr val="bg1"/>
                </a:solidFill>
                <a:latin typeface="Arial" panose="020B0604020202020204" pitchFamily="34" charset="0"/>
              </a:defRPr>
            </a:lvl1pPr>
            <a:lvl2pPr marL="742950" indent="-28575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2pPr>
            <a:lvl3pPr marL="11430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3pPr>
            <a:lvl4pPr marL="16002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Aft>
                <a:spcPct val="0"/>
              </a:spcAft>
              <a:buFontTx/>
              <a:buNone/>
            </a:pPr>
            <a:r>
              <a:rPr lang="fr-FR" altLang="fr-FR" sz="1600" b="1" dirty="0">
                <a:solidFill>
                  <a:srgbClr val="FF0000"/>
                </a:solidFill>
                <a:ea typeface="Japanese Gothic" pitchFamily="2" charset="-128"/>
              </a:rPr>
              <a:t>Collecte d’information</a:t>
            </a:r>
          </a:p>
        </p:txBody>
      </p:sp>
      <p:pic>
        <p:nvPicPr>
          <p:cNvPr id="7" name="Picture 18" descr="Audit">
            <a:extLst>
              <a:ext uri="{FF2B5EF4-FFF2-40B4-BE49-F238E27FC236}">
                <a16:creationId xmlns:a16="http://schemas.microsoft.com/office/drawing/2014/main" xmlns="" id="{1855FF14-01B2-4D8C-B4D7-38A87CD95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5427149"/>
            <a:ext cx="1439863"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palm">
            <a:extLst>
              <a:ext uri="{FF2B5EF4-FFF2-40B4-BE49-F238E27FC236}">
                <a16:creationId xmlns:a16="http://schemas.microsoft.com/office/drawing/2014/main" xmlns="" id="{745CAC31-29FA-46F2-8D64-60DFCED5D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5" y="5543037"/>
            <a:ext cx="50800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descr="bte046">
            <a:extLst>
              <a:ext uri="{FF2B5EF4-FFF2-40B4-BE49-F238E27FC236}">
                <a16:creationId xmlns:a16="http://schemas.microsoft.com/office/drawing/2014/main" xmlns="" id="{85D655A8-0ABE-4B43-9968-F5AA102EBAA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52308">
            <a:off x="5364163" y="5687499"/>
            <a:ext cx="711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4">
            <a:extLst>
              <a:ext uri="{FF2B5EF4-FFF2-40B4-BE49-F238E27FC236}">
                <a16:creationId xmlns:a16="http://schemas.microsoft.com/office/drawing/2014/main" xmlns="" id="{3B349243-F755-446D-BDA1-3B17FF8AD8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2313" y="1175824"/>
            <a:ext cx="23336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5">
            <a:extLst>
              <a:ext uri="{FF2B5EF4-FFF2-40B4-BE49-F238E27FC236}">
                <a16:creationId xmlns:a16="http://schemas.microsoft.com/office/drawing/2014/main" xmlns="" id="{11C8ABB4-7574-4395-AEB7-D86C734CB857}"/>
              </a:ext>
            </a:extLst>
          </p:cNvPr>
          <p:cNvSpPr txBox="1">
            <a:spLocks noChangeArrowheads="1"/>
          </p:cNvSpPr>
          <p:nvPr/>
        </p:nvSpPr>
        <p:spPr bwMode="auto">
          <a:xfrm>
            <a:off x="3131176" y="856681"/>
            <a:ext cx="29562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Aft>
                <a:spcPts val="1800"/>
              </a:spcAft>
              <a:buFont typeface="Arial" panose="020B0604020202020204" pitchFamily="34" charset="0"/>
              <a:buChar char="•"/>
              <a:defRPr sz="2000">
                <a:solidFill>
                  <a:schemeClr val="bg1"/>
                </a:solidFill>
                <a:latin typeface="Arial" panose="020B0604020202020204" pitchFamily="34" charset="0"/>
              </a:defRPr>
            </a:lvl1pPr>
            <a:lvl2pPr marL="742950" indent="-28575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2pPr>
            <a:lvl3pPr marL="11430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3pPr>
            <a:lvl4pPr marL="16002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Aft>
                <a:spcPct val="0"/>
              </a:spcAft>
              <a:buFontTx/>
              <a:buNone/>
            </a:pPr>
            <a:r>
              <a:rPr lang="fr-FR" altLang="fr-FR" sz="1600" b="1" dirty="0">
                <a:solidFill>
                  <a:srgbClr val="FF0000"/>
                </a:solidFill>
                <a:ea typeface="Japanese Gothic" pitchFamily="2" charset="-128"/>
              </a:rPr>
              <a:t>Définir une image de succès</a:t>
            </a:r>
          </a:p>
        </p:txBody>
      </p:sp>
      <p:sp>
        <p:nvSpPr>
          <p:cNvPr id="12" name="Text Box 31">
            <a:extLst>
              <a:ext uri="{FF2B5EF4-FFF2-40B4-BE49-F238E27FC236}">
                <a16:creationId xmlns:a16="http://schemas.microsoft.com/office/drawing/2014/main" xmlns="" id="{2A29C8B3-EF66-47ED-9BAA-B216EE9D124A}"/>
              </a:ext>
            </a:extLst>
          </p:cNvPr>
          <p:cNvSpPr txBox="1">
            <a:spLocks noChangeArrowheads="1"/>
          </p:cNvSpPr>
          <p:nvPr/>
        </p:nvSpPr>
        <p:spPr bwMode="auto">
          <a:xfrm>
            <a:off x="5834063" y="4288925"/>
            <a:ext cx="21421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Aft>
                <a:spcPts val="1800"/>
              </a:spcAft>
              <a:buFont typeface="Arial" panose="020B0604020202020204" pitchFamily="34" charset="0"/>
              <a:buChar char="•"/>
              <a:defRPr sz="2000">
                <a:solidFill>
                  <a:schemeClr val="bg1"/>
                </a:solidFill>
                <a:latin typeface="Arial" panose="020B0604020202020204" pitchFamily="34" charset="0"/>
              </a:defRPr>
            </a:lvl1pPr>
            <a:lvl2pPr marL="742950" indent="-28575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2pPr>
            <a:lvl3pPr marL="11430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3pPr>
            <a:lvl4pPr marL="1600200" indent="-228600">
              <a:lnSpc>
                <a:spcPct val="85000"/>
              </a:lnSpc>
              <a:spcAft>
                <a:spcPts val="1800"/>
              </a:spcAft>
              <a:buFont typeface="Arial" panose="020B0604020202020204" pitchFamily="34" charset="0"/>
              <a:buChar char="–"/>
              <a:defRPr>
                <a:solidFill>
                  <a:schemeClr val="bg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Aft>
                <a:spcPct val="0"/>
              </a:spcAft>
              <a:buFontTx/>
              <a:buNone/>
            </a:pPr>
            <a:r>
              <a:rPr lang="fr-FR" altLang="fr-FR" sz="1600" b="1" dirty="0">
                <a:solidFill>
                  <a:srgbClr val="FF0000"/>
                </a:solidFill>
                <a:ea typeface="Japanese Gothic" pitchFamily="2" charset="-128"/>
              </a:rPr>
              <a:t>Exécuter l’image Cible</a:t>
            </a:r>
          </a:p>
        </p:txBody>
      </p:sp>
      <p:pic>
        <p:nvPicPr>
          <p:cNvPr id="13" name="Picture 34">
            <a:extLst>
              <a:ext uri="{FF2B5EF4-FFF2-40B4-BE49-F238E27FC236}">
                <a16:creationId xmlns:a16="http://schemas.microsoft.com/office/drawing/2014/main" xmlns="" id="{EFC85E09-DF27-4E03-AE8F-43CB1E4F2C9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59113" y="2734749"/>
            <a:ext cx="27749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9" descr="CA0660_ServiceStation">
            <a:extLst>
              <a:ext uri="{FF2B5EF4-FFF2-40B4-BE49-F238E27FC236}">
                <a16:creationId xmlns:a16="http://schemas.microsoft.com/office/drawing/2014/main" xmlns="" id="{89BECF3F-D6A3-4982-B248-F7BFA87FFE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5826" y="2903817"/>
            <a:ext cx="158750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22">
            <a:extLst>
              <a:ext uri="{FF2B5EF4-FFF2-40B4-BE49-F238E27FC236}">
                <a16:creationId xmlns:a16="http://schemas.microsoft.com/office/drawing/2014/main" xmlns="" id="{65EF4EC1-EF28-4170-A5A7-944904DD8BA5}"/>
              </a:ext>
            </a:extLst>
          </p:cNvPr>
          <p:cNvSpPr>
            <a:spLocks noChangeShapeType="1"/>
          </p:cNvSpPr>
          <p:nvPr/>
        </p:nvSpPr>
        <p:spPr bwMode="auto">
          <a:xfrm flipV="1">
            <a:off x="5473700" y="1766374"/>
            <a:ext cx="1233488" cy="12192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16" tIns="45708" rIns="91416" bIns="45708" anchor="ctr"/>
          <a:lstStyle/>
          <a:p>
            <a:endParaRPr lang="fr-FR"/>
          </a:p>
        </p:txBody>
      </p:sp>
      <p:sp>
        <p:nvSpPr>
          <p:cNvPr id="16" name="Line 23">
            <a:extLst>
              <a:ext uri="{FF2B5EF4-FFF2-40B4-BE49-F238E27FC236}">
                <a16:creationId xmlns:a16="http://schemas.microsoft.com/office/drawing/2014/main" xmlns="" id="{11515C05-9005-41CB-A29B-EEC5454FB329}"/>
              </a:ext>
            </a:extLst>
          </p:cNvPr>
          <p:cNvSpPr>
            <a:spLocks noChangeShapeType="1"/>
          </p:cNvSpPr>
          <p:nvPr/>
        </p:nvSpPr>
        <p:spPr bwMode="auto">
          <a:xfrm flipV="1">
            <a:off x="2246313" y="4969949"/>
            <a:ext cx="1233487" cy="12192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16" tIns="45708" rIns="91416" bIns="45708" anchor="ctr"/>
          <a:lstStyle/>
          <a:p>
            <a:endParaRPr lang="fr-FR"/>
          </a:p>
        </p:txBody>
      </p:sp>
      <p:sp>
        <p:nvSpPr>
          <p:cNvPr id="17" name="Line 24">
            <a:extLst>
              <a:ext uri="{FF2B5EF4-FFF2-40B4-BE49-F238E27FC236}">
                <a16:creationId xmlns:a16="http://schemas.microsoft.com/office/drawing/2014/main" xmlns="" id="{DE87D3A7-AA21-4811-9B2A-F2B6E2B8202F}"/>
              </a:ext>
            </a:extLst>
          </p:cNvPr>
          <p:cNvSpPr>
            <a:spLocks noChangeShapeType="1"/>
          </p:cNvSpPr>
          <p:nvPr/>
        </p:nvSpPr>
        <p:spPr bwMode="auto">
          <a:xfrm>
            <a:off x="2133600" y="1694937"/>
            <a:ext cx="1204913" cy="1320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16" tIns="45708" rIns="91416" bIns="45708" anchor="ctr"/>
          <a:lstStyle/>
          <a:p>
            <a:endParaRPr lang="fr-FR"/>
          </a:p>
        </p:txBody>
      </p:sp>
      <p:sp>
        <p:nvSpPr>
          <p:cNvPr id="18" name="Line 25">
            <a:extLst>
              <a:ext uri="{FF2B5EF4-FFF2-40B4-BE49-F238E27FC236}">
                <a16:creationId xmlns:a16="http://schemas.microsoft.com/office/drawing/2014/main" xmlns="" id="{774A3E46-9881-4823-9E3D-6BECD53DE518}"/>
              </a:ext>
            </a:extLst>
          </p:cNvPr>
          <p:cNvSpPr>
            <a:spLocks noChangeShapeType="1"/>
          </p:cNvSpPr>
          <p:nvPr/>
        </p:nvSpPr>
        <p:spPr bwMode="auto">
          <a:xfrm>
            <a:off x="5413375" y="5017574"/>
            <a:ext cx="1306513" cy="13493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16" tIns="45708" rIns="91416" bIns="45708" anchor="ctr"/>
          <a:lstStyle/>
          <a:p>
            <a:endParaRPr lang="fr-FR"/>
          </a:p>
        </p:txBody>
      </p:sp>
      <p:pic>
        <p:nvPicPr>
          <p:cNvPr id="19" name="Image 26">
            <a:extLst>
              <a:ext uri="{FF2B5EF4-FFF2-40B4-BE49-F238E27FC236}">
                <a16:creationId xmlns:a16="http://schemas.microsoft.com/office/drawing/2014/main" xmlns="" id="{CB969639-44F1-49D6-B150-FE3AC9D5F0F4}"/>
              </a:ext>
            </a:extLst>
          </p:cNvPr>
          <p:cNvPicPr>
            <a:picLocks noChangeAspect="1"/>
          </p:cNvPicPr>
          <p:nvPr/>
        </p:nvPicPr>
        <p:blipFill>
          <a:blip r:embed="rId9"/>
          <a:stretch>
            <a:fillRect/>
          </a:stretch>
        </p:blipFill>
        <p:spPr>
          <a:xfrm>
            <a:off x="641696" y="2625527"/>
            <a:ext cx="1182687" cy="725381"/>
          </a:xfrm>
          <a:prstGeom prst="rect">
            <a:avLst/>
          </a:prstGeom>
        </p:spPr>
      </p:pic>
      <p:cxnSp>
        <p:nvCxnSpPr>
          <p:cNvPr id="20" name="Connecteur : en angle 29">
            <a:extLst>
              <a:ext uri="{FF2B5EF4-FFF2-40B4-BE49-F238E27FC236}">
                <a16:creationId xmlns:a16="http://schemas.microsoft.com/office/drawing/2014/main" xmlns="" id="{1B73B39B-6A41-40D0-A521-E01B8513A94A}"/>
              </a:ext>
            </a:extLst>
          </p:cNvPr>
          <p:cNvCxnSpPr>
            <a:cxnSpLocks/>
          </p:cNvCxnSpPr>
          <p:nvPr/>
        </p:nvCxnSpPr>
        <p:spPr>
          <a:xfrm rot="5400000" flipH="1" flipV="1">
            <a:off x="5987216" y="4382159"/>
            <a:ext cx="2584855" cy="2198363"/>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Espace réservé du contenu 1">
            <a:extLst>
              <a:ext uri="{FF2B5EF4-FFF2-40B4-BE49-F238E27FC236}">
                <a16:creationId xmlns:a16="http://schemas.microsoft.com/office/drawing/2014/main" xmlns="" id="{6F7D9EB8-111A-47B4-84C7-FFBE81F226DF}"/>
              </a:ext>
            </a:extLst>
          </p:cNvPr>
          <p:cNvSpPr txBox="1">
            <a:spLocks/>
          </p:cNvSpPr>
          <p:nvPr/>
        </p:nvSpPr>
        <p:spPr>
          <a:xfrm>
            <a:off x="7731125" y="1319378"/>
            <a:ext cx="4380737" cy="269941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t>La collecte d’information se fera par prise de photo;</a:t>
            </a:r>
          </a:p>
          <a:p>
            <a:pPr marL="0" indent="0">
              <a:buFont typeface="Arial" panose="020B0604020202020204" pitchFamily="34" charset="0"/>
              <a:buNone/>
            </a:pPr>
            <a:r>
              <a:rPr lang="fr-FR"/>
              <a:t>Les images seront analysées en temps réels;</a:t>
            </a:r>
          </a:p>
          <a:p>
            <a:pPr marL="0" indent="0">
              <a:buFont typeface="Arial" panose="020B0604020202020204" pitchFamily="34" charset="0"/>
              <a:buNone/>
            </a:pPr>
            <a:r>
              <a:rPr lang="fr-FR"/>
              <a:t>La taille de l’opportunité estimée;</a:t>
            </a:r>
          </a:p>
          <a:p>
            <a:pPr marL="0" indent="0">
              <a:buFont typeface="Arial" panose="020B0604020202020204" pitchFamily="34" charset="0"/>
              <a:buNone/>
            </a:pPr>
            <a:r>
              <a:rPr lang="fr-FR"/>
              <a:t>Les actions seront proposées;</a:t>
            </a:r>
            <a:endParaRPr lang="fr-FR" dirty="0"/>
          </a:p>
        </p:txBody>
      </p:sp>
    </p:spTree>
    <p:extLst>
      <p:ext uri="{BB962C8B-B14F-4D97-AF65-F5344CB8AC3E}">
        <p14:creationId xmlns:p14="http://schemas.microsoft.com/office/powerpoint/2010/main" val="39160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heel(1)">
                                      <p:cBhvr>
                                        <p:cTn id="51" dur="20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P spid="12" grpId="0"/>
      <p:bldP spid="15" grpId="0" animBg="1"/>
      <p:bldP spid="16" grpId="0" animBg="1"/>
      <p:bldP spid="17" grpId="0" animBg="1"/>
      <p:bldP spid="18" grpId="0" animBg="1"/>
      <p:bldP spid="2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4EE1E4B-DA73-44F3-8F99-3CDCDC9D679A}"/>
              </a:ext>
            </a:extLst>
          </p:cNvPr>
          <p:cNvSpPr/>
          <p:nvPr/>
        </p:nvSpPr>
        <p:spPr>
          <a:xfrm>
            <a:off x="759656" y="956603"/>
            <a:ext cx="10483072" cy="21391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fr-FR" sz="1400" dirty="0">
                <a:solidFill>
                  <a:srgbClr val="002060"/>
                </a:solidFill>
              </a:rPr>
              <a:t>Selon un positionnement prix (Prix Public Conseillé) par catégorie de point de vente (PDV), nous notons la conformité;</a:t>
            </a:r>
          </a:p>
          <a:p>
            <a:r>
              <a:rPr lang="fr-FR" sz="1400" dirty="0">
                <a:solidFill>
                  <a:srgbClr val="002060"/>
                </a:solidFill>
              </a:rPr>
              <a:t>Plusieurs mesures peuvent en découler:</a:t>
            </a:r>
          </a:p>
          <a:p>
            <a:pPr marL="285750" indent="-285750">
              <a:buFont typeface="Arial" panose="020B0604020202020204" pitchFamily="34" charset="0"/>
              <a:buChar char="•"/>
            </a:pPr>
            <a:r>
              <a:rPr lang="fr-FR" sz="1400" dirty="0">
                <a:solidFill>
                  <a:srgbClr val="002060"/>
                </a:solidFill>
              </a:rPr>
              <a:t>Conformité Prix PDV= Nombre SKU dont le prix est conforme / Nombre total d’ SKU;</a:t>
            </a:r>
          </a:p>
          <a:p>
            <a:pPr marL="285750" indent="-285750">
              <a:buFont typeface="Arial" panose="020B0604020202020204" pitchFamily="34" charset="0"/>
              <a:buChar char="•"/>
            </a:pPr>
            <a:r>
              <a:rPr lang="fr-FR" sz="1400" dirty="0">
                <a:solidFill>
                  <a:srgbClr val="002060"/>
                </a:solidFill>
              </a:rPr>
              <a:t>Conformité Prix dans un secteur, une région, une catégorie de PDV = Nombre de SKU dont le prix est conforme / Nombre total de SKU dans la liste retenue;</a:t>
            </a:r>
          </a:p>
          <a:p>
            <a:pPr marL="285750" indent="-285750">
              <a:buFont typeface="Arial" panose="020B0604020202020204" pitchFamily="34" charset="0"/>
              <a:buChar char="•"/>
            </a:pPr>
            <a:r>
              <a:rPr lang="fr-FR" sz="1400" dirty="0">
                <a:solidFill>
                  <a:srgbClr val="002060"/>
                </a:solidFill>
              </a:rPr>
              <a:t>D’autres analyses sont faites sur la base du relevé de prix; Définir des intervalles de prix et indiquer le pourcentage de PDV qui appartiennent à cet intervalle;</a:t>
            </a:r>
          </a:p>
          <a:p>
            <a:pPr marL="285750" indent="-285750">
              <a:buFont typeface="Arial" panose="020B0604020202020204" pitchFamily="34" charset="0"/>
              <a:buChar char="•"/>
            </a:pPr>
            <a:r>
              <a:rPr lang="fr-FR" sz="1400" dirty="0">
                <a:solidFill>
                  <a:srgbClr val="002060"/>
                </a:solidFill>
              </a:rPr>
              <a:t>L’affichage prix étant un élément qui aide l’acheteur à prendre une décision, </a:t>
            </a:r>
          </a:p>
          <a:p>
            <a:pPr marL="285750" indent="-285750">
              <a:buFont typeface="Arial" panose="020B0604020202020204" pitchFamily="34" charset="0"/>
              <a:buChar char="•"/>
            </a:pPr>
            <a:endParaRPr lang="fr-FR" sz="1400" dirty="0">
              <a:solidFill>
                <a:srgbClr val="002060"/>
              </a:solidFill>
            </a:endParaRPr>
          </a:p>
        </p:txBody>
      </p:sp>
      <p:graphicFrame>
        <p:nvGraphicFramePr>
          <p:cNvPr id="3" name="Objet 4">
            <a:extLst>
              <a:ext uri="{FF2B5EF4-FFF2-40B4-BE49-F238E27FC236}">
                <a16:creationId xmlns:a16="http://schemas.microsoft.com/office/drawing/2014/main" xmlns="" id="{49821B6A-D5C0-48E4-B540-1D7B252CF19F}"/>
              </a:ext>
            </a:extLst>
          </p:cNvPr>
          <p:cNvGraphicFramePr>
            <a:graphicFrameLocks noChangeAspect="1"/>
          </p:cNvGraphicFramePr>
          <p:nvPr>
            <p:extLst>
              <p:ext uri="{D42A27DB-BD31-4B8C-83A1-F6EECF244321}">
                <p14:modId xmlns:p14="http://schemas.microsoft.com/office/powerpoint/2010/main" val="2405823419"/>
              </p:ext>
            </p:extLst>
          </p:nvPr>
        </p:nvGraphicFramePr>
        <p:xfrm>
          <a:off x="1092200" y="3139805"/>
          <a:ext cx="8234680" cy="3415739"/>
        </p:xfrm>
        <a:graphic>
          <a:graphicData uri="http://schemas.openxmlformats.org/presentationml/2006/ole">
            <mc:AlternateContent xmlns:mc="http://schemas.openxmlformats.org/markup-compatibility/2006">
              <mc:Choice xmlns:v="urn:schemas-microsoft-com:vml" Requires="v">
                <p:oleObj spid="_x0000_s7195" name="Worksheet" r:id="rId3" imgW="8048625" imgH="3181509" progId="Excel.Sheet.12">
                  <p:embed/>
                </p:oleObj>
              </mc:Choice>
              <mc:Fallback>
                <p:oleObj name="Worksheet" r:id="rId3" imgW="8048625" imgH="3181509" progId="Excel.Sheet.12">
                  <p:embed/>
                  <p:pic>
                    <p:nvPicPr>
                      <p:cNvPr id="0" name=""/>
                      <p:cNvPicPr/>
                      <p:nvPr/>
                    </p:nvPicPr>
                    <p:blipFill>
                      <a:blip r:embed="rId4"/>
                      <a:stretch>
                        <a:fillRect/>
                      </a:stretch>
                    </p:blipFill>
                    <p:spPr>
                      <a:xfrm>
                        <a:off x="1092200" y="3139805"/>
                        <a:ext cx="8234680" cy="3415739"/>
                      </a:xfrm>
                      <a:prstGeom prst="rect">
                        <a:avLst/>
                      </a:prstGeom>
                    </p:spPr>
                  </p:pic>
                </p:oleObj>
              </mc:Fallback>
            </mc:AlternateContent>
          </a:graphicData>
        </a:graphic>
      </p:graphicFrame>
      <p:pic>
        <p:nvPicPr>
          <p:cNvPr id="4" name="Image 5">
            <a:extLst>
              <a:ext uri="{FF2B5EF4-FFF2-40B4-BE49-F238E27FC236}">
                <a16:creationId xmlns:a16="http://schemas.microsoft.com/office/drawing/2014/main" xmlns="" id="{C420D4F6-A10A-48E2-97F1-8412F9E04F06}"/>
              </a:ext>
            </a:extLst>
          </p:cNvPr>
          <p:cNvPicPr>
            <a:picLocks noChangeAspect="1"/>
          </p:cNvPicPr>
          <p:nvPr/>
        </p:nvPicPr>
        <p:blipFill rotWithShape="1">
          <a:blip r:embed="rId5"/>
          <a:srcRect l="17180" r="17985"/>
          <a:stretch/>
        </p:blipFill>
        <p:spPr>
          <a:xfrm>
            <a:off x="9716877" y="3939584"/>
            <a:ext cx="2038121" cy="2027160"/>
          </a:xfrm>
          <a:prstGeom prst="rect">
            <a:avLst/>
          </a:prstGeom>
        </p:spPr>
      </p:pic>
    </p:spTree>
    <p:extLst>
      <p:ext uri="{BB962C8B-B14F-4D97-AF65-F5344CB8AC3E}">
        <p14:creationId xmlns:p14="http://schemas.microsoft.com/office/powerpoint/2010/main" val="21724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C27FADFC-940B-4E41-98EA-72210B180A0F}"/>
              </a:ext>
            </a:extLst>
          </p:cNvPr>
          <p:cNvSpPr txBox="1"/>
          <p:nvPr/>
        </p:nvSpPr>
        <p:spPr>
          <a:xfrm>
            <a:off x="2485292" y="2630657"/>
            <a:ext cx="9706708" cy="461665"/>
          </a:xfrm>
          <a:prstGeom prst="rect">
            <a:avLst/>
          </a:prstGeom>
          <a:noFill/>
        </p:spPr>
        <p:txBody>
          <a:bodyPr wrap="square" rtlCol="0">
            <a:spAutoFit/>
          </a:bodyPr>
          <a:lstStyle/>
          <a:p>
            <a:r>
              <a:rPr lang="fr-FR" sz="2400" dirty="0"/>
              <a:t>Comment élaborer ces stratégie grâce à un tracking digitale ? </a:t>
            </a:r>
          </a:p>
        </p:txBody>
      </p:sp>
    </p:spTree>
    <p:extLst>
      <p:ext uri="{BB962C8B-B14F-4D97-AF65-F5344CB8AC3E}">
        <p14:creationId xmlns:p14="http://schemas.microsoft.com/office/powerpoint/2010/main" val="4281179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8823" y="2423447"/>
            <a:ext cx="8839201" cy="646331"/>
          </a:xfrm>
          <a:prstGeom prst="rect">
            <a:avLst/>
          </a:prstGeom>
        </p:spPr>
        <p:txBody>
          <a:bodyPr wrap="square">
            <a:spAutoFit/>
          </a:bodyPr>
          <a:lstStyle/>
          <a:p>
            <a:r>
              <a:rPr lang="fr-FR" dirty="0">
                <a:solidFill>
                  <a:srgbClr val="212529"/>
                </a:solidFill>
                <a:latin typeface="Muli"/>
              </a:rPr>
              <a:t>L'expression de merchandising digital peut être utilisée pour désigner deux contextes de natures </a:t>
            </a:r>
            <a:r>
              <a:rPr lang="fr-FR" dirty="0" smtClean="0">
                <a:solidFill>
                  <a:srgbClr val="212529"/>
                </a:solidFill>
                <a:latin typeface="Muli"/>
              </a:rPr>
              <a:t>différentes</a:t>
            </a:r>
            <a:r>
              <a:rPr lang="fr-FR" dirty="0">
                <a:solidFill>
                  <a:srgbClr val="212529"/>
                </a:solidFill>
                <a:latin typeface="Muli"/>
              </a:rPr>
              <a:t> :</a:t>
            </a:r>
            <a:endParaRPr lang="fr-FR" dirty="0"/>
          </a:p>
        </p:txBody>
      </p:sp>
      <p:sp>
        <p:nvSpPr>
          <p:cNvPr id="3" name="Rectangle 2"/>
          <p:cNvSpPr/>
          <p:nvPr/>
        </p:nvSpPr>
        <p:spPr>
          <a:xfrm>
            <a:off x="545695" y="1497421"/>
            <a:ext cx="2582758" cy="369332"/>
          </a:xfrm>
          <a:prstGeom prst="rect">
            <a:avLst/>
          </a:prstGeom>
        </p:spPr>
        <p:txBody>
          <a:bodyPr wrap="none">
            <a:spAutoFit/>
          </a:bodyPr>
          <a:lstStyle/>
          <a:p>
            <a:r>
              <a:rPr lang="fr-FR" b="1" dirty="0" smtClean="0">
                <a:solidFill>
                  <a:srgbClr val="263A8E"/>
                </a:solidFill>
                <a:latin typeface="Muli"/>
              </a:rPr>
              <a:t>Digital Merchandising</a:t>
            </a:r>
            <a:endParaRPr lang="fr-FR" b="1" i="0" dirty="0">
              <a:solidFill>
                <a:srgbClr val="263A8E"/>
              </a:solidFill>
              <a:effectLst/>
              <a:latin typeface="Muli"/>
            </a:endParaRPr>
          </a:p>
        </p:txBody>
      </p:sp>
      <p:sp>
        <p:nvSpPr>
          <p:cNvPr id="4" name="Rectangle 3"/>
          <p:cNvSpPr/>
          <p:nvPr/>
        </p:nvSpPr>
        <p:spPr>
          <a:xfrm>
            <a:off x="1334365" y="3517542"/>
            <a:ext cx="8273659" cy="646331"/>
          </a:xfrm>
          <a:prstGeom prst="rect">
            <a:avLst/>
          </a:prstGeom>
        </p:spPr>
        <p:txBody>
          <a:bodyPr wrap="square">
            <a:spAutoFit/>
          </a:bodyPr>
          <a:lstStyle/>
          <a:p>
            <a:r>
              <a:rPr lang="fr-FR" dirty="0" smtClean="0"/>
              <a:t>1 - Désigne </a:t>
            </a:r>
            <a:r>
              <a:rPr lang="fr-FR" dirty="0"/>
              <a:t>l'activité de merchandising de l'offre qui est effectuée sur un site ou une application e-commerce. </a:t>
            </a:r>
          </a:p>
        </p:txBody>
      </p:sp>
      <p:sp>
        <p:nvSpPr>
          <p:cNvPr id="5" name="Rectangle 4"/>
          <p:cNvSpPr/>
          <p:nvPr/>
        </p:nvSpPr>
        <p:spPr>
          <a:xfrm>
            <a:off x="1334364" y="4492219"/>
            <a:ext cx="8273659" cy="923330"/>
          </a:xfrm>
          <a:prstGeom prst="rect">
            <a:avLst/>
          </a:prstGeom>
        </p:spPr>
        <p:txBody>
          <a:bodyPr wrap="square">
            <a:spAutoFit/>
          </a:bodyPr>
          <a:lstStyle/>
          <a:p>
            <a:r>
              <a:rPr lang="fr-FR" dirty="0" smtClean="0">
                <a:solidFill>
                  <a:srgbClr val="212529"/>
                </a:solidFill>
                <a:latin typeface="Muli"/>
              </a:rPr>
              <a:t>2-Désigner </a:t>
            </a:r>
            <a:r>
              <a:rPr lang="fr-FR" dirty="0">
                <a:solidFill>
                  <a:srgbClr val="212529"/>
                </a:solidFill>
                <a:latin typeface="Muli"/>
              </a:rPr>
              <a:t>des pratiques de merchandising en points de vente qui vont utiliser des supports digitaux tel que par </a:t>
            </a:r>
            <a:r>
              <a:rPr lang="fr-FR" dirty="0" smtClean="0">
                <a:solidFill>
                  <a:srgbClr val="212529"/>
                </a:solidFill>
                <a:latin typeface="Muli"/>
              </a:rPr>
              <a:t>exemple des</a:t>
            </a:r>
            <a:r>
              <a:rPr lang="fr-FR" dirty="0">
                <a:solidFill>
                  <a:srgbClr val="212529"/>
                </a:solidFill>
                <a:latin typeface="Muli"/>
              </a:rPr>
              <a:t> étagères ou linaires digitaux ou de la PLV digitale. </a:t>
            </a:r>
          </a:p>
        </p:txBody>
      </p:sp>
    </p:spTree>
    <p:extLst>
      <p:ext uri="{BB962C8B-B14F-4D97-AF65-F5344CB8AC3E}">
        <p14:creationId xmlns:p14="http://schemas.microsoft.com/office/powerpoint/2010/main" val="2996121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95606DFF-BF04-4212-B087-55DCAF9C6189}"/>
              </a:ext>
            </a:extLst>
          </p:cNvPr>
          <p:cNvSpPr txBox="1"/>
          <p:nvPr/>
        </p:nvSpPr>
        <p:spPr>
          <a:xfrm>
            <a:off x="1113377" y="3937482"/>
            <a:ext cx="10341294" cy="1569660"/>
          </a:xfrm>
          <a:prstGeom prst="rect">
            <a:avLst/>
          </a:prstGeom>
          <a:noFill/>
        </p:spPr>
        <p:txBody>
          <a:bodyPr wrap="square" rtlCol="0">
            <a:spAutoFit/>
          </a:bodyPr>
          <a:lstStyle/>
          <a:p>
            <a:r>
              <a:rPr lang="fr-FR" sz="2400" dirty="0">
                <a:solidFill>
                  <a:srgbClr val="FF0000"/>
                </a:solidFill>
                <a:latin typeface="Bahnschrift" panose="020B0502040204020203" pitchFamily="34" charset="0"/>
              </a:rPr>
              <a:t>RED</a:t>
            </a:r>
            <a:r>
              <a:rPr lang="fr-FR" sz="3600" dirty="0"/>
              <a:t> </a:t>
            </a:r>
            <a:r>
              <a:rPr lang="fr-FR" sz="2000" dirty="0" smtClean="0"/>
              <a:t>: (</a:t>
            </a:r>
            <a:r>
              <a:rPr lang="fr-FR" sz="2000" dirty="0"/>
              <a:t>Right Exécution Daily) est un CRM dédie pour  </a:t>
            </a:r>
            <a:r>
              <a:rPr lang="fr-FR" sz="2000" dirty="0" smtClean="0"/>
              <a:t>THE </a:t>
            </a:r>
            <a:r>
              <a:rPr lang="fr-FR" sz="2000" dirty="0"/>
              <a:t>COCA-COLA </a:t>
            </a:r>
            <a:r>
              <a:rPr lang="fr-FR" sz="2000" dirty="0" smtClean="0"/>
              <a:t>COMPANY</a:t>
            </a:r>
            <a:r>
              <a:rPr lang="fr-FR" sz="2000" dirty="0"/>
              <a:t> </a:t>
            </a:r>
          </a:p>
          <a:p>
            <a:r>
              <a:rPr lang="fr-FR" sz="2000" dirty="0"/>
              <a:t>contient les scores de chacun des assortiments types, les opérations des ventes, les canaux de</a:t>
            </a:r>
          </a:p>
          <a:p>
            <a:r>
              <a:rPr lang="fr-FR" sz="2000" dirty="0"/>
              <a:t>distribution, les clients, les fournisseurs et autres données utilisé pour assurer le succès de cette</a:t>
            </a:r>
          </a:p>
          <a:p>
            <a:r>
              <a:rPr lang="fr-FR" sz="2000" dirty="0"/>
              <a:t>marque. </a:t>
            </a:r>
          </a:p>
        </p:txBody>
      </p:sp>
      <p:pic>
        <p:nvPicPr>
          <p:cNvPr id="3" name="Picture 2" descr="RIGHT EXECUTION DAILY CASABLAN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110" y="1702191"/>
            <a:ext cx="3390314" cy="168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8966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8"/>
          <p:cNvGrpSpPr/>
          <p:nvPr/>
        </p:nvGrpSpPr>
        <p:grpSpPr>
          <a:xfrm>
            <a:off x="875453" y="1871743"/>
            <a:ext cx="3400288" cy="2057477"/>
            <a:chOff x="72953" y="1552164"/>
            <a:chExt cx="3110147" cy="1689922"/>
          </a:xfrm>
        </p:grpSpPr>
        <p:pic>
          <p:nvPicPr>
            <p:cNvPr id="15" name="Picture 14" descr="RÃ©sultat de recherche d'images pour &quot;interpretation image   png&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886408" y="1552164"/>
              <a:ext cx="1322512" cy="124316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2953" y="2872754"/>
              <a:ext cx="3110147" cy="369332"/>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fr-FR" b="1" dirty="0" smtClean="0">
                  <a:ln w="11430"/>
                </a:rPr>
                <a:t>Collecte des données pénible </a:t>
              </a:r>
              <a:endParaRPr lang="fr-FR" b="1" dirty="0">
                <a:ln w="11430"/>
              </a:endParaRPr>
            </a:p>
          </p:txBody>
        </p:sp>
      </p:grpSp>
      <p:grpSp>
        <p:nvGrpSpPr>
          <p:cNvPr id="3" name="Groupe 21"/>
          <p:cNvGrpSpPr/>
          <p:nvPr/>
        </p:nvGrpSpPr>
        <p:grpSpPr>
          <a:xfrm>
            <a:off x="1381683" y="4906712"/>
            <a:ext cx="2926675" cy="1624745"/>
            <a:chOff x="5102627" y="6465186"/>
            <a:chExt cx="2621232" cy="1371751"/>
          </a:xfrm>
        </p:grpSpPr>
        <p:pic>
          <p:nvPicPr>
            <p:cNvPr id="13" name="Picture 12" descr="Image associÃ©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1662" y="6465186"/>
              <a:ext cx="1023149" cy="89482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102627" y="7467605"/>
              <a:ext cx="2621232" cy="369332"/>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fr-FR" b="1" dirty="0" smtClean="0">
                  <a:ln w="11430"/>
                </a:rPr>
                <a:t>Complexité des données</a:t>
              </a:r>
              <a:endParaRPr lang="fr-FR" b="1" dirty="0">
                <a:ln w="11430"/>
              </a:endParaRPr>
            </a:p>
          </p:txBody>
        </p:sp>
      </p:grpSp>
      <p:grpSp>
        <p:nvGrpSpPr>
          <p:cNvPr id="4" name="Groupe 25"/>
          <p:cNvGrpSpPr/>
          <p:nvPr/>
        </p:nvGrpSpPr>
        <p:grpSpPr>
          <a:xfrm>
            <a:off x="6934060" y="4596485"/>
            <a:ext cx="3988592" cy="1862324"/>
            <a:chOff x="5409742" y="1626993"/>
            <a:chExt cx="3572751" cy="1556236"/>
          </a:xfrm>
        </p:grpSpPr>
        <p:pic>
          <p:nvPicPr>
            <p:cNvPr id="11" name="Picture 10" descr="https://sitejerk.com/images/big-data-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232" y="1626993"/>
              <a:ext cx="3108844" cy="130696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409742" y="2874600"/>
              <a:ext cx="3572751" cy="308629"/>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fr-FR" b="1" dirty="0" smtClean="0">
                  <a:ln w="11430"/>
                </a:rPr>
                <a:t>Absence d’Interfaces  d’ interprétation</a:t>
              </a:r>
              <a:endParaRPr lang="fr-FR" b="1" dirty="0">
                <a:ln w="11430"/>
              </a:endParaRPr>
            </a:p>
          </p:txBody>
        </p:sp>
      </p:grpSp>
      <p:cxnSp>
        <p:nvCxnSpPr>
          <p:cNvPr id="6" name="Connecteur en arc 30"/>
          <p:cNvCxnSpPr/>
          <p:nvPr/>
        </p:nvCxnSpPr>
        <p:spPr>
          <a:xfrm>
            <a:off x="3345199" y="2715850"/>
            <a:ext cx="1440160" cy="1149650"/>
          </a:xfrm>
          <a:prstGeom prst="curvedConnector3">
            <a:avLst>
              <a:gd name="adj1"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Connecteur en arc 31"/>
          <p:cNvCxnSpPr/>
          <p:nvPr/>
        </p:nvCxnSpPr>
        <p:spPr>
          <a:xfrm flipV="1">
            <a:off x="3305859" y="4554701"/>
            <a:ext cx="1304230" cy="803944"/>
          </a:xfrm>
          <a:prstGeom prst="curvedConnector3">
            <a:avLst>
              <a:gd name="adj1"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necteur en arc 32"/>
          <p:cNvCxnSpPr/>
          <p:nvPr/>
        </p:nvCxnSpPr>
        <p:spPr>
          <a:xfrm flipV="1">
            <a:off x="6082018" y="2784371"/>
            <a:ext cx="859257" cy="769203"/>
          </a:xfrm>
          <a:prstGeom prst="curvedConnector3">
            <a:avLst>
              <a:gd name="adj1"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Connecteur en arc 34"/>
          <p:cNvCxnSpPr/>
          <p:nvPr/>
        </p:nvCxnSpPr>
        <p:spPr>
          <a:xfrm>
            <a:off x="6495942" y="4685750"/>
            <a:ext cx="914400" cy="914400"/>
          </a:xfrm>
          <a:prstGeom prst="curvedConnector3">
            <a:avLst>
              <a:gd name="adj1" fmla="val 53604"/>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Picture 9" descr="Image associÃ©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3763" y="1480099"/>
            <a:ext cx="1976752" cy="169561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863318" y="3332101"/>
            <a:ext cx="2476961" cy="369332"/>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fr-FR" b="1" dirty="0" smtClean="0">
                <a:ln w="11430"/>
              </a:rPr>
              <a:t>Données volumineuses</a:t>
            </a:r>
            <a:endParaRPr lang="fr-FR" b="1" dirty="0">
              <a:ln w="11430"/>
            </a:endParaRPr>
          </a:p>
        </p:txBody>
      </p:sp>
      <p:sp>
        <p:nvSpPr>
          <p:cNvPr id="19" name="Titre 1">
            <a:extLst>
              <a:ext uri="{FF2B5EF4-FFF2-40B4-BE49-F238E27FC236}">
                <a16:creationId xmlns:a16="http://schemas.microsoft.com/office/drawing/2014/main" xmlns="" xmlns:lc="http://schemas.openxmlformats.org/drawingml/2006/lockedCanvas" id="{F043C82A-1E76-41DB-AFF5-FF51ACEF03CB}"/>
              </a:ext>
            </a:extLst>
          </p:cNvPr>
          <p:cNvSpPr>
            <a:spLocks noGrp="1"/>
          </p:cNvSpPr>
          <p:nvPr/>
        </p:nvSpPr>
        <p:spPr>
          <a:xfrm>
            <a:off x="441105" y="347923"/>
            <a:ext cx="10690812" cy="79122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dirty="0"/>
              <a:t>PROBLÉMATIQUE</a:t>
            </a:r>
          </a:p>
        </p:txBody>
      </p:sp>
      <p:pic>
        <p:nvPicPr>
          <p:cNvPr id="21" name="Picture 6" descr="Icône D'avatar Visage Homme D'affaires Clip Art Libres De Droits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467" y="3175713"/>
            <a:ext cx="1884241" cy="188424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46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Vendedor - ícones de social gráti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Salesman - Free social ic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Rectangle 4"/>
          <p:cNvSpPr/>
          <p:nvPr/>
        </p:nvSpPr>
        <p:spPr>
          <a:xfrm>
            <a:off x="460375" y="745105"/>
            <a:ext cx="3912866" cy="707886"/>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4000" dirty="0">
                <a:ln w="3175" cmpd="sng">
                  <a:noFill/>
                </a:ln>
                <a:latin typeface="+mj-lt"/>
                <a:ea typeface="+mj-ea"/>
                <a:cs typeface="+mj-cs"/>
              </a:rPr>
              <a:t>Solution</a:t>
            </a:r>
            <a:r>
              <a:rPr lang="fr-FR" sz="3200" dirty="0" smtClean="0">
                <a:ln w="0"/>
                <a:solidFill>
                  <a:schemeClr val="accent1"/>
                </a:solidFill>
                <a:effectLst>
                  <a:outerShdw blurRad="38100" dist="25400" dir="5400000" algn="ctr" rotWithShape="0">
                    <a:srgbClr val="6E747A">
                      <a:alpha val="43000"/>
                    </a:srgbClr>
                  </a:outerShdw>
                </a:effectLst>
              </a:rPr>
              <a:t> </a:t>
            </a:r>
            <a:r>
              <a:rPr lang="fr-FR" sz="4000" dirty="0">
                <a:ln w="3175" cmpd="sng">
                  <a:noFill/>
                </a:ln>
                <a:latin typeface="+mj-lt"/>
                <a:ea typeface="+mj-ea"/>
                <a:cs typeface="+mj-cs"/>
              </a:rPr>
              <a:t>proposée</a:t>
            </a:r>
            <a:endParaRPr lang="fr-FR" sz="4000" dirty="0">
              <a:ln w="3175" cmpd="sng">
                <a:noFill/>
              </a:ln>
              <a:latin typeface="+mj-lt"/>
              <a:ea typeface="+mj-ea"/>
              <a:cs typeface="+mj-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3972" y="2435364"/>
            <a:ext cx="5466051" cy="2939734"/>
          </a:xfrm>
          <a:prstGeom prst="rect">
            <a:avLst/>
          </a:prstGeom>
          <a:ln>
            <a:noFill/>
          </a:ln>
          <a:effectLst>
            <a:outerShdw blurRad="292100" dist="139700" dir="2700000" algn="tl" rotWithShape="0">
              <a:srgbClr val="333333">
                <a:alpha val="65000"/>
              </a:srgbClr>
            </a:outerShdw>
          </a:effectLst>
        </p:spPr>
      </p:pic>
      <p:sp>
        <p:nvSpPr>
          <p:cNvPr id="7" name="TextBox 8"/>
          <p:cNvSpPr txBox="1"/>
          <p:nvPr/>
        </p:nvSpPr>
        <p:spPr>
          <a:xfrm>
            <a:off x="7914908" y="1885358"/>
            <a:ext cx="1282723" cy="369332"/>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n w="0"/>
                <a:effectLst>
                  <a:outerShdw blurRad="38100" dist="25400" dir="5400000" algn="ctr" rotWithShape="0">
                    <a:srgbClr val="6E747A">
                      <a:alpha val="43000"/>
                    </a:srgbClr>
                  </a:outerShdw>
                </a:effectLst>
              </a:rPr>
              <a:t>Solution </a:t>
            </a:r>
            <a:r>
              <a:rPr lang="fr-FR" dirty="0" smtClean="0">
                <a:ln w="0"/>
                <a:effectLst>
                  <a:outerShdw blurRad="38100" dist="25400" dir="5400000" algn="ctr" rotWithShape="0">
                    <a:srgbClr val="6E747A">
                      <a:alpha val="43000"/>
                    </a:srgbClr>
                  </a:outerShdw>
                </a:effectLst>
              </a:rPr>
              <a:t>BI</a:t>
            </a:r>
            <a:endParaRPr lang="fr-FR" b="1" dirty="0"/>
          </a:p>
        </p:txBody>
      </p:sp>
      <p:pic>
        <p:nvPicPr>
          <p:cNvPr id="5130" name="Picture 10" descr="Startups turn to AI improve teaching quality at government-run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75" y="2435364"/>
            <a:ext cx="4571169" cy="29665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1745963" y="1885358"/>
            <a:ext cx="1864613" cy="369332"/>
          </a:xfrm>
          <a:prstGeom prst="rect">
            <a:avLst/>
          </a:prstGeom>
        </p:spPr>
        <p:txBody>
          <a:bodyPr wrap="none">
            <a:spAutoFit/>
          </a:bodyPr>
          <a:lstStyle/>
          <a:p>
            <a:r>
              <a:rPr lang="fr-FR" dirty="0" smtClean="0"/>
              <a:t>Machine Learning</a:t>
            </a:r>
            <a:endParaRPr lang="fr-FR" dirty="0"/>
          </a:p>
        </p:txBody>
      </p:sp>
    </p:spTree>
    <p:extLst>
      <p:ext uri="{BB962C8B-B14F-4D97-AF65-F5344CB8AC3E}">
        <p14:creationId xmlns:p14="http://schemas.microsoft.com/office/powerpoint/2010/main" val="999807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p:cNvSpPr txBox="1"/>
          <p:nvPr/>
        </p:nvSpPr>
        <p:spPr>
          <a:xfrm>
            <a:off x="1448480" y="2568621"/>
            <a:ext cx="9397712" cy="70788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4000" dirty="0">
                <a:solidFill>
                  <a:srgbClr val="FF0000"/>
                </a:solidFill>
              </a:rPr>
              <a:t>ANALYSE ET SPÉCIFICATION DES BESOINS</a:t>
            </a:r>
            <a:endParaRPr lang="fr-FR" sz="4000" b="1" dirty="0">
              <a:solidFill>
                <a:srgbClr val="FF0000"/>
              </a:solidFill>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124591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9100" y="1359526"/>
            <a:ext cx="4872251" cy="523220"/>
          </a:xfrm>
          <a:prstGeom prst="rect">
            <a:avLst/>
          </a:prstGeom>
          <a:noFill/>
        </p:spPr>
        <p:txBody>
          <a:bodyPr wrap="square" rtlCol="0">
            <a:spAutoFit/>
          </a:bodyPr>
          <a:lstStyle/>
          <a:p>
            <a:r>
              <a:rPr lang="fr-FR" sz="2800" dirty="0" smtClean="0">
                <a:solidFill>
                  <a:srgbClr val="FF0000"/>
                </a:solidFill>
              </a:rPr>
              <a:t>Plan</a:t>
            </a:r>
            <a:endParaRPr lang="fr-FR" sz="2800" dirty="0">
              <a:solidFill>
                <a:srgbClr val="FF0000"/>
              </a:solidFill>
            </a:endParaRPr>
          </a:p>
        </p:txBody>
      </p:sp>
      <p:pic>
        <p:nvPicPr>
          <p:cNvPr id="3" name="Image 10">
            <a:extLst>
              <a:ext uri="{FF2B5EF4-FFF2-40B4-BE49-F238E27FC236}">
                <a16:creationId xmlns="" xmlns:a16="http://schemas.microsoft.com/office/drawing/2014/main" xmlns:lc="http://schemas.openxmlformats.org/drawingml/2006/lockedCanvas" id="{6CC25D50-3682-4D26-A241-4B61FD607452}"/>
              </a:ext>
            </a:extLst>
          </p:cNvPr>
          <p:cNvPicPr>
            <a:picLocks noChangeAspect="1"/>
          </p:cNvPicPr>
          <p:nvPr/>
        </p:nvPicPr>
        <p:blipFill>
          <a:blip r:embed="rId2"/>
          <a:stretch>
            <a:fillRect/>
          </a:stretch>
        </p:blipFill>
        <p:spPr>
          <a:xfrm>
            <a:off x="159388" y="47521"/>
            <a:ext cx="1599424" cy="1030652"/>
          </a:xfrm>
          <a:prstGeom prst="rect">
            <a:avLst/>
          </a:prstGeom>
        </p:spPr>
      </p:pic>
      <p:sp>
        <p:nvSpPr>
          <p:cNvPr id="12" name="ZoneTexte 24"/>
          <p:cNvSpPr txBox="1"/>
          <p:nvPr/>
        </p:nvSpPr>
        <p:spPr>
          <a:xfrm>
            <a:off x="2822972" y="2145648"/>
            <a:ext cx="4555727" cy="465325"/>
          </a:xfrm>
          <a:prstGeom prst="rect">
            <a:avLst/>
          </a:prstGeom>
          <a:noFill/>
        </p:spPr>
        <p:txBody>
          <a:bodyPr wrap="square" rtlCol="0">
            <a:spAutoFit/>
          </a:bodyPr>
          <a:lstStyle/>
          <a:p>
            <a:r>
              <a:rPr lang="fr-FR" sz="2400" b="1" dirty="0" smtClean="0">
                <a:solidFill>
                  <a:srgbClr val="FF0000"/>
                </a:solidFill>
                <a:latin typeface="Comic Sans MS" panose="030F0702030302020204" pitchFamily="66" charset="0"/>
                <a:cs typeface="Times New Roman" panose="02020603050405020304" pitchFamily="18" charset="0"/>
              </a:rPr>
              <a:t>Analyse</a:t>
            </a:r>
            <a:r>
              <a:rPr lang="fr-FR" sz="2400" b="1" dirty="0" smtClean="0">
                <a:solidFill>
                  <a:schemeClr val="bg1"/>
                </a:solidFill>
                <a:latin typeface="Comic Sans MS" panose="030F0702030302020204" pitchFamily="66" charset="0"/>
                <a:cs typeface="Times New Roman" panose="02020603050405020304" pitchFamily="18" charset="0"/>
              </a:rPr>
              <a:t> </a:t>
            </a:r>
            <a:r>
              <a:rPr lang="fr-FR" sz="2400" b="1" dirty="0" smtClean="0">
                <a:solidFill>
                  <a:srgbClr val="FF0000"/>
                </a:solidFill>
                <a:latin typeface="Comic Sans MS" panose="030F0702030302020204" pitchFamily="66" charset="0"/>
                <a:cs typeface="Times New Roman" panose="02020603050405020304" pitchFamily="18" charset="0"/>
              </a:rPr>
              <a:t>des</a:t>
            </a:r>
            <a:r>
              <a:rPr lang="fr-FR" sz="2400" b="1" dirty="0" smtClean="0">
                <a:solidFill>
                  <a:schemeClr val="bg1"/>
                </a:solidFill>
                <a:latin typeface="Comic Sans MS" panose="030F0702030302020204" pitchFamily="66" charset="0"/>
                <a:cs typeface="Times New Roman" panose="02020603050405020304" pitchFamily="18" charset="0"/>
              </a:rPr>
              <a:t> </a:t>
            </a:r>
            <a:r>
              <a:rPr lang="fr-FR" sz="2400" b="1" dirty="0" smtClean="0">
                <a:solidFill>
                  <a:srgbClr val="FF0000"/>
                </a:solidFill>
                <a:latin typeface="Comic Sans MS" panose="030F0702030302020204" pitchFamily="66" charset="0"/>
                <a:cs typeface="Times New Roman" panose="02020603050405020304" pitchFamily="18" charset="0"/>
              </a:rPr>
              <a:t>besoins</a:t>
            </a:r>
            <a:endParaRPr lang="fr-FR" sz="2400" b="1" dirty="0">
              <a:solidFill>
                <a:srgbClr val="FF0000"/>
              </a:solidFill>
              <a:latin typeface="Comic Sans MS" panose="030F0702030302020204" pitchFamily="66" charset="0"/>
              <a:cs typeface="Times New Roman" panose="02020603050405020304" pitchFamily="18" charset="0"/>
            </a:endParaRPr>
          </a:p>
        </p:txBody>
      </p:sp>
      <p:sp>
        <p:nvSpPr>
          <p:cNvPr id="13" name="Rectangle 12"/>
          <p:cNvSpPr/>
          <p:nvPr/>
        </p:nvSpPr>
        <p:spPr>
          <a:xfrm>
            <a:off x="2822972" y="3027763"/>
            <a:ext cx="1425390" cy="369332"/>
          </a:xfrm>
          <a:prstGeom prst="rect">
            <a:avLst/>
          </a:prstGeom>
        </p:spPr>
        <p:txBody>
          <a:bodyPr wrap="none">
            <a:spAutoFit/>
          </a:bodyPr>
          <a:lstStyle/>
          <a:p>
            <a:r>
              <a:rPr lang="fr-FR" b="1" dirty="0">
                <a:solidFill>
                  <a:srgbClr val="FF0000"/>
                </a:solidFill>
                <a:latin typeface="Comic Sans MS" panose="030F0702030302020204" pitchFamily="66" charset="0"/>
                <a:cs typeface="Times New Roman" panose="02020603050405020304" pitchFamily="18" charset="0"/>
              </a:rPr>
              <a:t>1</a:t>
            </a:r>
            <a:r>
              <a:rPr lang="fr-FR" b="1" baseline="30000" dirty="0">
                <a:solidFill>
                  <a:srgbClr val="FF0000"/>
                </a:solidFill>
                <a:latin typeface="Comic Sans MS" panose="030F0702030302020204" pitchFamily="66" charset="0"/>
                <a:cs typeface="Times New Roman" panose="02020603050405020304" pitchFamily="18" charset="0"/>
              </a:rPr>
              <a:t>er</a:t>
            </a:r>
            <a:r>
              <a:rPr lang="fr-FR" b="1" dirty="0">
                <a:solidFill>
                  <a:srgbClr val="FF0000"/>
                </a:solidFill>
                <a:latin typeface="Comic Sans MS" panose="030F0702030302020204" pitchFamily="66" charset="0"/>
                <a:cs typeface="Times New Roman" panose="02020603050405020304" pitchFamily="18" charset="0"/>
              </a:rPr>
              <a:t> Release</a:t>
            </a:r>
          </a:p>
        </p:txBody>
      </p:sp>
      <p:sp>
        <p:nvSpPr>
          <p:cNvPr id="14" name="ZoneTexte 24"/>
          <p:cNvSpPr txBox="1"/>
          <p:nvPr/>
        </p:nvSpPr>
        <p:spPr>
          <a:xfrm>
            <a:off x="2822972" y="3813885"/>
            <a:ext cx="3933548" cy="465325"/>
          </a:xfrm>
          <a:prstGeom prst="rect">
            <a:avLst/>
          </a:prstGeom>
          <a:noFill/>
        </p:spPr>
        <p:txBody>
          <a:bodyPr wrap="square" rtlCol="0">
            <a:spAutoFit/>
          </a:bodyPr>
          <a:lstStyle/>
          <a:p>
            <a:r>
              <a:rPr lang="fr-FR" sz="2400" b="1" dirty="0" smtClean="0">
                <a:solidFill>
                  <a:srgbClr val="FF0000"/>
                </a:solidFill>
                <a:latin typeface="Comic Sans MS" panose="030F0702030302020204" pitchFamily="66" charset="0"/>
                <a:cs typeface="Times New Roman" panose="02020603050405020304" pitchFamily="18" charset="0"/>
              </a:rPr>
              <a:t>2</a:t>
            </a:r>
            <a:r>
              <a:rPr lang="fr-FR" sz="2400" b="1" baseline="30000" dirty="0" smtClean="0">
                <a:solidFill>
                  <a:srgbClr val="FF0000"/>
                </a:solidFill>
                <a:latin typeface="Comic Sans MS" panose="030F0702030302020204" pitchFamily="66" charset="0"/>
                <a:cs typeface="Times New Roman" panose="02020603050405020304" pitchFamily="18" charset="0"/>
              </a:rPr>
              <a:t>ème</a:t>
            </a:r>
            <a:r>
              <a:rPr lang="fr-FR" sz="2400" b="1" dirty="0" smtClean="0">
                <a:solidFill>
                  <a:srgbClr val="FF0000"/>
                </a:solidFill>
                <a:latin typeface="Comic Sans MS" panose="030F0702030302020204" pitchFamily="66" charset="0"/>
                <a:cs typeface="Times New Roman" panose="02020603050405020304" pitchFamily="18" charset="0"/>
              </a:rPr>
              <a:t> Release</a:t>
            </a:r>
          </a:p>
        </p:txBody>
      </p:sp>
      <p:sp>
        <p:nvSpPr>
          <p:cNvPr id="15" name="ZoneTexte 17"/>
          <p:cNvSpPr txBox="1"/>
          <p:nvPr/>
        </p:nvSpPr>
        <p:spPr>
          <a:xfrm>
            <a:off x="2670435" y="4600007"/>
            <a:ext cx="4238621" cy="461665"/>
          </a:xfrm>
          <a:prstGeom prst="rect">
            <a:avLst/>
          </a:prstGeom>
          <a:noFill/>
        </p:spPr>
        <p:txBody>
          <a:bodyPr wrap="square" rtlCol="0">
            <a:spAutoFit/>
          </a:bodyPr>
          <a:lstStyle/>
          <a:p>
            <a:r>
              <a:rPr lang="fr-FR" sz="2400" b="1" dirty="0" smtClean="0">
                <a:solidFill>
                  <a:srgbClr val="FF0000"/>
                </a:solidFill>
                <a:latin typeface="Comic Sans MS" panose="030F0702030302020204" pitchFamily="66" charset="0"/>
                <a:cs typeface="Times New Roman" panose="02020603050405020304" pitchFamily="18" charset="0"/>
              </a:rPr>
              <a:t>Conclusion</a:t>
            </a:r>
            <a:r>
              <a:rPr lang="fr-FR" sz="2400" b="1" dirty="0" smtClean="0">
                <a:solidFill>
                  <a:schemeClr val="bg1"/>
                </a:solidFill>
                <a:latin typeface="Comic Sans MS" panose="030F0702030302020204" pitchFamily="66" charset="0"/>
                <a:cs typeface="Times New Roman" panose="02020603050405020304" pitchFamily="18" charset="0"/>
              </a:rPr>
              <a:t> </a:t>
            </a:r>
            <a:r>
              <a:rPr lang="fr-FR" sz="2400" b="1" dirty="0" smtClean="0">
                <a:solidFill>
                  <a:srgbClr val="FF0000"/>
                </a:solidFill>
                <a:latin typeface="Comic Sans MS" panose="030F0702030302020204" pitchFamily="66" charset="0"/>
                <a:cs typeface="Times New Roman" panose="02020603050405020304" pitchFamily="18" charset="0"/>
              </a:rPr>
              <a:t>et</a:t>
            </a:r>
            <a:r>
              <a:rPr lang="fr-FR" sz="2400" b="1" dirty="0" smtClean="0">
                <a:solidFill>
                  <a:schemeClr val="bg1"/>
                </a:solidFill>
                <a:latin typeface="Comic Sans MS" panose="030F0702030302020204" pitchFamily="66" charset="0"/>
                <a:cs typeface="Times New Roman" panose="02020603050405020304" pitchFamily="18" charset="0"/>
              </a:rPr>
              <a:t> </a:t>
            </a:r>
            <a:r>
              <a:rPr lang="fr-FR" sz="2400" b="1" dirty="0" smtClean="0">
                <a:solidFill>
                  <a:srgbClr val="FF0000"/>
                </a:solidFill>
                <a:latin typeface="Comic Sans MS" panose="030F0702030302020204" pitchFamily="66" charset="0"/>
                <a:cs typeface="Times New Roman" panose="02020603050405020304" pitchFamily="18" charset="0"/>
              </a:rPr>
              <a:t>perspectives </a:t>
            </a:r>
            <a:endParaRPr lang="fr-FR" sz="2400" b="1" dirty="0">
              <a:solidFill>
                <a:srgbClr val="FF0000"/>
              </a:solidFill>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313643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7420" y="824691"/>
            <a:ext cx="4499490" cy="584775"/>
          </a:xfrm>
          <a:prstGeom prst="rect">
            <a:avLst/>
          </a:prstGeom>
        </p:spPr>
        <p:txBody>
          <a:bodyPr wrap="square">
            <a:spAutoFit/>
          </a:bodyPr>
          <a:lstStyle/>
          <a:p>
            <a:r>
              <a:rPr lang="fr-FR" sz="3200" dirty="0">
                <a:solidFill>
                  <a:schemeClr val="accent6"/>
                </a:solidFill>
              </a:rPr>
              <a:t>BESOINS FONCTIONNELS</a:t>
            </a:r>
          </a:p>
        </p:txBody>
      </p:sp>
      <p:sp>
        <p:nvSpPr>
          <p:cNvPr id="3" name="Rectangle 2"/>
          <p:cNvSpPr/>
          <p:nvPr/>
        </p:nvSpPr>
        <p:spPr>
          <a:xfrm>
            <a:off x="1613094" y="2030956"/>
            <a:ext cx="8557847" cy="3178947"/>
          </a:xfrm>
          <a:prstGeom prst="rect">
            <a:avLst/>
          </a:prstGeom>
        </p:spPr>
        <p:txBody>
          <a:bodyPr wrap="square">
            <a:spAutoFit/>
          </a:bodyPr>
          <a:lstStyle/>
          <a:p>
            <a:pPr marL="1143000" lvl="2" indent="-228600" algn="just" fontAlgn="base">
              <a:lnSpc>
                <a:spcPct val="142000"/>
              </a:lnSpc>
              <a:spcAft>
                <a:spcPts val="1285"/>
              </a:spcAft>
              <a:buClr>
                <a:srgbClr val="000000"/>
              </a:buClr>
              <a:buSzPts val="1200"/>
              <a:buFont typeface="Symbol" panose="05050102010706020507" pitchFamily="18" charset="2"/>
              <a:buChar char="-"/>
            </a:pPr>
            <a:r>
              <a:rPr lang="fr-FR"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L’extraction des données à partir les différents types des bases de données pour l’alimentation de l’ODS.  </a:t>
            </a:r>
          </a:p>
          <a:p>
            <a:pPr marL="1143000" lvl="2" indent="-228600" algn="just" fontAlgn="base">
              <a:lnSpc>
                <a:spcPct val="142000"/>
              </a:lnSpc>
              <a:spcAft>
                <a:spcPts val="0"/>
              </a:spcAft>
              <a:buClr>
                <a:srgbClr val="000000"/>
              </a:buClr>
              <a:buSzPts val="1200"/>
              <a:buFont typeface="Symbol" panose="05050102010706020507" pitchFamily="18" charset="2"/>
              <a:buChar char="-"/>
            </a:pPr>
            <a:r>
              <a:rPr lang="fr-FR"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Le traitement et la manipulation d’une large quantité d’information.  </a:t>
            </a:r>
          </a:p>
          <a:p>
            <a:pPr marL="1143000" lvl="2" indent="-228600" algn="just" fontAlgn="base">
              <a:lnSpc>
                <a:spcPct val="142000"/>
              </a:lnSpc>
              <a:spcAft>
                <a:spcPts val="1285"/>
              </a:spcAft>
              <a:buClr>
                <a:srgbClr val="000000"/>
              </a:buClr>
              <a:buSzPts val="1200"/>
              <a:buFont typeface="Symbol" panose="05050102010706020507" pitchFamily="18" charset="2"/>
              <a:buChar char="-"/>
            </a:pPr>
            <a:r>
              <a:rPr lang="fr-FR"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La Consultation du score des assortiments type, les opérations des ventes, les canaux de distribution, les clients, les fournisseurs.  </a:t>
            </a:r>
          </a:p>
          <a:p>
            <a:pPr marL="1143000" lvl="2" indent="-228600" algn="just" fontAlgn="base">
              <a:lnSpc>
                <a:spcPct val="142000"/>
              </a:lnSpc>
              <a:spcAft>
                <a:spcPts val="1880"/>
              </a:spcAft>
              <a:buClr>
                <a:srgbClr val="000000"/>
              </a:buClr>
              <a:buSzPts val="1200"/>
              <a:buFont typeface="Symbol" panose="05050102010706020507" pitchFamily="18" charset="2"/>
              <a:buChar char="-"/>
            </a:pPr>
            <a:r>
              <a:rPr lang="fr-FR"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La Permission aux utilisateurs de consulter les tableaux de bord via Leurs comptes SharePoint.  </a:t>
            </a:r>
            <a:endParaRPr lang="fr-FR"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21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xmlns:lc="http://schemas.openxmlformats.org/drawingml/2006/lockedCanvas" id="{BDA4FE3F-08BE-4F0A-839B-5CF722D5BB60}"/>
              </a:ext>
            </a:extLst>
          </p:cNvPr>
          <p:cNvSpPr>
            <a:spLocks noGrp="1"/>
          </p:cNvSpPr>
          <p:nvPr/>
        </p:nvSpPr>
        <p:spPr>
          <a:xfrm>
            <a:off x="481733" y="512616"/>
            <a:ext cx="10018713" cy="82467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dirty="0"/>
              <a:t>BESOINS NON </a:t>
            </a:r>
            <a:r>
              <a:rPr lang="fr-FR" dirty="0" smtClean="0"/>
              <a:t>FONCTIONNELS</a:t>
            </a:r>
            <a:endParaRPr lang="fr-FR" dirty="0"/>
          </a:p>
        </p:txBody>
      </p:sp>
      <p:sp>
        <p:nvSpPr>
          <p:cNvPr id="4" name="Rectangle 3"/>
          <p:cNvSpPr/>
          <p:nvPr/>
        </p:nvSpPr>
        <p:spPr>
          <a:xfrm>
            <a:off x="1331740" y="2120928"/>
            <a:ext cx="7713785" cy="2165721"/>
          </a:xfrm>
          <a:prstGeom prst="rect">
            <a:avLst/>
          </a:prstGeom>
        </p:spPr>
        <p:txBody>
          <a:bodyPr wrap="square">
            <a:spAutoFit/>
          </a:bodyPr>
          <a:lstStyle/>
          <a:p>
            <a:pPr marL="1143000" lvl="2" indent="-228600" algn="just" fontAlgn="base">
              <a:lnSpc>
                <a:spcPct val="142000"/>
              </a:lnSpc>
              <a:spcAft>
                <a:spcPts val="1285"/>
              </a:spcAft>
              <a:buClr>
                <a:srgbClr val="000000"/>
              </a:buClr>
              <a:buSzPts val="1200"/>
              <a:buFont typeface="Symbol" panose="05050102010706020507" pitchFamily="18" charset="2"/>
              <a:buChar char="-"/>
            </a:pPr>
            <a:r>
              <a:rPr lang="fr-FR" b="1"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La sécurité </a:t>
            </a:r>
            <a:endParaRPr lang="fr-FR" b="1"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gn="just" fontAlgn="base">
              <a:lnSpc>
                <a:spcPct val="142000"/>
              </a:lnSpc>
              <a:spcAft>
                <a:spcPts val="1285"/>
              </a:spcAft>
              <a:buClr>
                <a:srgbClr val="000000"/>
              </a:buClr>
              <a:buSzPts val="1200"/>
              <a:buFont typeface="Symbol" panose="05050102010706020507" pitchFamily="18" charset="2"/>
              <a:buChar char="-"/>
            </a:pPr>
            <a:r>
              <a:rPr lang="fr-FR" b="1"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Le </a:t>
            </a:r>
            <a:r>
              <a:rPr lang="fr-FR" b="1"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temps de réponse </a:t>
            </a:r>
            <a:endParaRPr lang="fr-FR" b="1"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gn="just" fontAlgn="base">
              <a:lnSpc>
                <a:spcPct val="142000"/>
              </a:lnSpc>
              <a:spcAft>
                <a:spcPts val="1285"/>
              </a:spcAft>
              <a:buClr>
                <a:srgbClr val="000000"/>
              </a:buClr>
              <a:buSzPts val="1200"/>
              <a:buFont typeface="Symbol" panose="05050102010706020507" pitchFamily="18" charset="2"/>
              <a:buChar char="-"/>
            </a:pPr>
            <a:r>
              <a:rPr lang="fr-FR" b="1"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La Flexibilité </a:t>
            </a:r>
            <a:r>
              <a:rPr lang="fr-FR" dirty="0" smtClean="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fr-FR"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gn="just" fontAlgn="base">
              <a:lnSpc>
                <a:spcPct val="142000"/>
              </a:lnSpc>
              <a:spcAft>
                <a:spcPts val="1900"/>
              </a:spcAft>
              <a:buClr>
                <a:srgbClr val="000000"/>
              </a:buClr>
              <a:buSzPts val="1200"/>
              <a:buFont typeface="Symbol" panose="05050102010706020507" pitchFamily="18" charset="2"/>
              <a:buChar char="-"/>
            </a:pPr>
            <a:r>
              <a:rPr lang="fr-FR"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La fiabilité et l’intégrité des données existantes. </a:t>
            </a:r>
            <a:endParaRPr lang="fr-FR"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635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75582" y="1589650"/>
            <a:ext cx="8764172" cy="3713870"/>
          </a:xfrm>
          <a:prstGeom prst="rect">
            <a:avLst/>
          </a:prstGeom>
        </p:spPr>
      </p:pic>
      <p:sp>
        <p:nvSpPr>
          <p:cNvPr id="3" name="Rectangle 2"/>
          <p:cNvSpPr/>
          <p:nvPr/>
        </p:nvSpPr>
        <p:spPr>
          <a:xfrm>
            <a:off x="182880" y="512432"/>
            <a:ext cx="6074099" cy="1077218"/>
          </a:xfrm>
          <a:prstGeom prst="rect">
            <a:avLst/>
          </a:prstGeom>
        </p:spPr>
        <p:txBody>
          <a:bodyPr wrap="none">
            <a:spAutoFit/>
          </a:bodyPr>
          <a:lstStyle/>
          <a:p>
            <a:pPr>
              <a:defRPr/>
            </a:pPr>
            <a:r>
              <a:rPr lang="fr-FR" sz="3200" dirty="0">
                <a:ln w="0"/>
                <a:solidFill>
                  <a:schemeClr val="accent1"/>
                </a:solidFill>
                <a:effectLst>
                  <a:outerShdw blurRad="38100" dist="25400" dir="5400000" algn="ctr" rotWithShape="0">
                    <a:srgbClr val="6E747A">
                      <a:alpha val="43000"/>
                    </a:srgbClr>
                  </a:outerShdw>
                </a:effectLst>
              </a:rPr>
              <a:t>Méthodologie</a:t>
            </a:r>
            <a:r>
              <a:rPr lang="fr-FR" sz="3200" b="1" dirty="0">
                <a:solidFill>
                  <a:schemeClr val="tx1">
                    <a:lumMod val="90000"/>
                    <a:lumOff val="10000"/>
                  </a:schemeClr>
                </a:solidFill>
                <a:latin typeface="Arial" panose="020B0604020202020204" pitchFamily="34" charset="0"/>
                <a:cs typeface="Arial" panose="020B0604020202020204" pitchFamily="34" charset="0"/>
              </a:rPr>
              <a:t> </a:t>
            </a:r>
            <a:r>
              <a:rPr lang="fr-FR" sz="3200" dirty="0" smtClean="0">
                <a:ln w="0"/>
                <a:solidFill>
                  <a:schemeClr val="accent1"/>
                </a:solidFill>
                <a:effectLst>
                  <a:outerShdw blurRad="38100" dist="25400" dir="5400000" algn="ctr" rotWithShape="0">
                    <a:srgbClr val="6E747A">
                      <a:alpha val="43000"/>
                    </a:srgbClr>
                  </a:outerShdw>
                </a:effectLst>
              </a:rPr>
              <a:t>de travail</a:t>
            </a:r>
            <a:r>
              <a:rPr lang="fr-FR" sz="3200" dirty="0">
                <a:ln w="0"/>
                <a:solidFill>
                  <a:schemeClr val="accent1"/>
                </a:solidFill>
                <a:effectLst>
                  <a:outerShdw blurRad="38100" dist="25400" dir="5400000" algn="ctr" rotWithShape="0">
                    <a:srgbClr val="6E747A">
                      <a:alpha val="43000"/>
                    </a:srgbClr>
                  </a:outerShdw>
                </a:effectLst>
              </a:rPr>
              <a:t>(SCRUM)</a:t>
            </a:r>
            <a:endParaRPr lang="it-IT" sz="3200" dirty="0">
              <a:ln w="0"/>
              <a:solidFill>
                <a:schemeClr val="accent1"/>
              </a:solidFill>
              <a:effectLst>
                <a:outerShdw blurRad="38100" dist="25400" dir="5400000" algn="ctr" rotWithShape="0">
                  <a:srgbClr val="6E747A">
                    <a:alpha val="43000"/>
                  </a:srgbClr>
                </a:outerShdw>
              </a:effectLst>
            </a:endParaRPr>
          </a:p>
          <a:p>
            <a:pPr>
              <a:defRPr/>
            </a:pPr>
            <a:endParaRPr lang="it-IT" sz="32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02025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633046" y="2356669"/>
            <a:ext cx="9886131" cy="954107"/>
          </a:xfrm>
          <a:prstGeom prst="rect">
            <a:avLst/>
          </a:prstGeom>
          <a:noFill/>
        </p:spPr>
        <p:txBody>
          <a:bodyPr wrap="square" rtlCol="0">
            <a:spAutoFit/>
          </a:bodyPr>
          <a:lstStyle/>
          <a:p>
            <a:pPr defTabSz="609585">
              <a:lnSpc>
                <a:spcPct val="70000"/>
              </a:lnSpc>
            </a:pPr>
            <a:r>
              <a:rPr lang="fr-FR" sz="4000" b="1" dirty="0">
                <a:solidFill>
                  <a:srgbClr val="FF0000"/>
                </a:solidFill>
                <a:latin typeface="Comic Sans MS" panose="030F0702030302020204" pitchFamily="66" charset="0"/>
                <a:cs typeface="Times New Roman" panose="02020603050405020304" pitchFamily="18" charset="0"/>
              </a:rPr>
              <a:t>1</a:t>
            </a:r>
            <a:r>
              <a:rPr lang="fr-FR" sz="4000" b="1" baseline="30000" dirty="0" smtClean="0">
                <a:solidFill>
                  <a:srgbClr val="FF0000"/>
                </a:solidFill>
                <a:latin typeface="Comic Sans MS" panose="030F0702030302020204" pitchFamily="66" charset="0"/>
                <a:cs typeface="Times New Roman" panose="02020603050405020304" pitchFamily="18" charset="0"/>
              </a:rPr>
              <a:t>ème</a:t>
            </a:r>
            <a:r>
              <a:rPr lang="fr-FR" sz="4000" b="1" dirty="0" smtClean="0">
                <a:solidFill>
                  <a:srgbClr val="FF0000"/>
                </a:solidFill>
                <a:latin typeface="Comic Sans MS" panose="030F0702030302020204" pitchFamily="66" charset="0"/>
                <a:cs typeface="Times New Roman" panose="02020603050405020304" pitchFamily="18" charset="0"/>
              </a:rPr>
              <a:t> Release </a:t>
            </a:r>
            <a:r>
              <a:rPr lang="fr-FR" sz="4000" dirty="0">
                <a:solidFill>
                  <a:srgbClr val="FF0000"/>
                </a:solidFill>
                <a:latin typeface="Bahnschrift" panose="020B0502040204020203" pitchFamily="34" charset="0"/>
              </a:rPr>
              <a:t>Réalisation :Solution BI</a:t>
            </a:r>
            <a:endParaRPr lang="fr-FR" sz="3600" dirty="0"/>
          </a:p>
          <a:p>
            <a:pPr defTabSz="609585">
              <a:lnSpc>
                <a:spcPct val="70000"/>
              </a:lnSpc>
            </a:pPr>
            <a:endParaRPr lang="fr-FR" sz="4000" b="1" dirty="0">
              <a:solidFill>
                <a:srgbClr val="FF0000"/>
              </a:solidFill>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159469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979" y="1786596"/>
            <a:ext cx="9686041" cy="4314825"/>
          </a:xfrm>
          <a:prstGeom prst="rect">
            <a:avLst/>
          </a:prstGeom>
        </p:spPr>
      </p:pic>
      <p:sp>
        <p:nvSpPr>
          <p:cNvPr id="3" name="Titre 1">
            <a:extLst>
              <a:ext uri="{FF2B5EF4-FFF2-40B4-BE49-F238E27FC236}">
                <a16:creationId xmlns="" xmlns:a16="http://schemas.microsoft.com/office/drawing/2014/main" id="{2F01A81F-BCD5-4B44-BB7A-F9CACB0A7607}"/>
              </a:ext>
            </a:extLst>
          </p:cNvPr>
          <p:cNvSpPr txBox="1">
            <a:spLocks/>
          </p:cNvSpPr>
          <p:nvPr/>
        </p:nvSpPr>
        <p:spPr>
          <a:xfrm>
            <a:off x="0" y="216515"/>
            <a:ext cx="12192000" cy="824670"/>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dirty="0"/>
              <a:t>				</a:t>
            </a:r>
            <a:r>
              <a:rPr lang="fr-FR" dirty="0" smtClean="0"/>
              <a:t>ARCHITECTURE FONCTIONNELLE</a:t>
            </a:r>
            <a:endParaRPr lang="fr-FR" dirty="0"/>
          </a:p>
        </p:txBody>
      </p:sp>
    </p:spTree>
    <p:extLst>
      <p:ext uri="{BB962C8B-B14F-4D97-AF65-F5344CB8AC3E}">
        <p14:creationId xmlns:p14="http://schemas.microsoft.com/office/powerpoint/2010/main" val="2756048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 approches pour construire un Data Warehouse (DW) - AER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297" y="2888565"/>
            <a:ext cx="9886950" cy="255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1975" y="923164"/>
            <a:ext cx="3358612" cy="523220"/>
          </a:xfrm>
          <a:prstGeom prst="rect">
            <a:avLst/>
          </a:prstGeom>
        </p:spPr>
        <p:txBody>
          <a:bodyPr wrap="none">
            <a:spAutoFit/>
          </a:bodyPr>
          <a:lstStyle/>
          <a:p>
            <a:pPr algn="just"/>
            <a:r>
              <a:rPr lang="fr-FR" sz="2800" b="1" dirty="0" smtClean="0">
                <a:solidFill>
                  <a:srgbClr val="EE155B"/>
                </a:solidFill>
                <a:latin typeface="Gravity"/>
              </a:rPr>
              <a:t>Approche </a:t>
            </a:r>
            <a:r>
              <a:rPr lang="fr-FR" sz="2800" b="1" dirty="0">
                <a:solidFill>
                  <a:srgbClr val="EE155B"/>
                </a:solidFill>
                <a:latin typeface="Gravity"/>
              </a:rPr>
              <a:t>d’</a:t>
            </a:r>
            <a:r>
              <a:rPr lang="fr-FR" sz="2800" b="1" dirty="0" err="1">
                <a:solidFill>
                  <a:srgbClr val="EE155B"/>
                </a:solidFill>
                <a:latin typeface="Gravity"/>
              </a:rPr>
              <a:t>Inmon</a:t>
            </a:r>
            <a:endParaRPr lang="fr-FR" sz="2800" b="1" i="0" dirty="0">
              <a:solidFill>
                <a:srgbClr val="000000"/>
              </a:solidFill>
              <a:effectLst/>
              <a:latin typeface="Gravity"/>
            </a:endParaRPr>
          </a:p>
        </p:txBody>
      </p:sp>
    </p:spTree>
    <p:extLst>
      <p:ext uri="{BB962C8B-B14F-4D97-AF65-F5344CB8AC3E}">
        <p14:creationId xmlns:p14="http://schemas.microsoft.com/office/powerpoint/2010/main" val="991025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descr="Microsoft SQL Server 2012 Express Edition - Télécharger"/>
          <p:cNvSpPr>
            <a:spLocks noChangeAspect="1" noChangeArrowheads="1"/>
          </p:cNvSpPr>
          <p:nvPr/>
        </p:nvSpPr>
        <p:spPr bwMode="auto">
          <a:xfrm>
            <a:off x="5082417" y="1754254"/>
            <a:ext cx="1959828" cy="19598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80" name="Picture 8" descr="Microsoft 70-464: Developing Microsoft SQL Server 2012 Databas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60" y="1041544"/>
            <a:ext cx="2232783" cy="216332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he choice between Tabular or Multidimensional models in SQL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9211" y="1159167"/>
            <a:ext cx="3065297" cy="219251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igration MSSQL vers MongoDB avec SSIS | Le blog Sodifr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4087" y="1223940"/>
            <a:ext cx="2507090" cy="198092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ower BI &gt; Vérifiez que ce logiciel est fait pour vous | LeBonLogicie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0605" y="4460561"/>
            <a:ext cx="2114053" cy="18097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92827" y="247322"/>
            <a:ext cx="7226384" cy="584775"/>
          </a:xfrm>
          <a:prstGeom prst="rect">
            <a:avLst/>
          </a:prstGeom>
          <a:noFill/>
        </p:spPr>
        <p:txBody>
          <a:bodyPr wrap="square" rtlCol="0">
            <a:spAutoFit/>
          </a:bodyPr>
          <a:lstStyle/>
          <a:p>
            <a:pPr lvl="0"/>
            <a:r>
              <a:rPr lang="fr-FR" sz="3200" dirty="0">
                <a:ln w="0"/>
                <a:solidFill>
                  <a:schemeClr val="accent1"/>
                </a:solidFill>
                <a:effectLst>
                  <a:outerShdw blurRad="38100" dist="25400" dir="5400000" algn="ctr" rotWithShape="0">
                    <a:srgbClr val="6E747A">
                      <a:alpha val="43000"/>
                    </a:srgbClr>
                  </a:outerShdw>
                </a:effectLst>
              </a:rPr>
              <a:t>Choix des outils </a:t>
            </a:r>
            <a:r>
              <a:rPr lang="fr-FR" sz="3200" dirty="0" smtClean="0">
                <a:ln w="0"/>
                <a:solidFill>
                  <a:schemeClr val="accent1"/>
                </a:solidFill>
                <a:effectLst>
                  <a:outerShdw blurRad="38100" dist="25400" dir="5400000" algn="ctr" rotWithShape="0">
                    <a:srgbClr val="6E747A">
                      <a:alpha val="43000"/>
                    </a:srgbClr>
                  </a:outerShdw>
                </a:effectLst>
              </a:rPr>
              <a:t>techniques</a:t>
            </a:r>
            <a:r>
              <a:rPr lang="fr-FR" sz="3200" b="1" dirty="0" smtClean="0"/>
              <a:t> </a:t>
            </a:r>
            <a:r>
              <a:rPr lang="fr-FR" sz="3200" dirty="0" smtClean="0">
                <a:solidFill>
                  <a:srgbClr val="FF0000"/>
                </a:solidFill>
              </a:rPr>
              <a:t>BI</a:t>
            </a:r>
            <a:endParaRPr lang="fr-FR" sz="3200" dirty="0">
              <a:solidFill>
                <a:srgbClr val="FF0000"/>
              </a:solidFill>
            </a:endParaRPr>
          </a:p>
        </p:txBody>
      </p:sp>
    </p:spTree>
    <p:extLst>
      <p:ext uri="{BB962C8B-B14F-4D97-AF65-F5344CB8AC3E}">
        <p14:creationId xmlns:p14="http://schemas.microsoft.com/office/powerpoint/2010/main" val="676587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037" y="1602042"/>
            <a:ext cx="7611537" cy="4172532"/>
          </a:xfrm>
          <a:prstGeom prst="rect">
            <a:avLst/>
          </a:prstGeom>
        </p:spPr>
      </p:pic>
      <p:sp>
        <p:nvSpPr>
          <p:cNvPr id="3" name="Rectangle 2"/>
          <p:cNvSpPr/>
          <p:nvPr/>
        </p:nvSpPr>
        <p:spPr>
          <a:xfrm>
            <a:off x="486494" y="733146"/>
            <a:ext cx="3794629" cy="369332"/>
          </a:xfrm>
          <a:prstGeom prst="rect">
            <a:avLst/>
          </a:prstGeom>
        </p:spPr>
        <p:txBody>
          <a:bodyPr wrap="none">
            <a:spAutoFit/>
          </a:bodyPr>
          <a:lstStyle/>
          <a:p>
            <a:r>
              <a:rPr lang="fr-FR" b="1" dirty="0">
                <a:solidFill>
                  <a:srgbClr val="000000"/>
                </a:solidFill>
                <a:latin typeface="Times New Roman" panose="02020603050405020304" pitchFamily="18" charset="0"/>
                <a:ea typeface="Times New Roman" panose="02020603050405020304" pitchFamily="18" charset="0"/>
              </a:rPr>
              <a:t>Organigramme des acteurs de vente </a:t>
            </a:r>
            <a:endParaRPr lang="fr-FR" dirty="0"/>
          </a:p>
        </p:txBody>
      </p:sp>
    </p:spTree>
    <p:extLst>
      <p:ext uri="{BB962C8B-B14F-4D97-AF65-F5344CB8AC3E}">
        <p14:creationId xmlns:p14="http://schemas.microsoft.com/office/powerpoint/2010/main" val="7181660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797791" y="1037230"/>
            <a:ext cx="6810232" cy="5677469"/>
          </a:xfrm>
          <a:prstGeom prst="rect">
            <a:avLst/>
          </a:prstGeom>
        </p:spPr>
      </p:pic>
      <p:sp>
        <p:nvSpPr>
          <p:cNvPr id="3" name="Rectangle 2"/>
          <p:cNvSpPr/>
          <p:nvPr/>
        </p:nvSpPr>
        <p:spPr>
          <a:xfrm>
            <a:off x="577183" y="419248"/>
            <a:ext cx="4615366" cy="369332"/>
          </a:xfrm>
          <a:prstGeom prst="rect">
            <a:avLst/>
          </a:prstGeom>
        </p:spPr>
        <p:txBody>
          <a:bodyPr wrap="none">
            <a:spAutoFit/>
          </a:bodyPr>
          <a:lstStyle/>
          <a:p>
            <a:r>
              <a:rPr lang="fr-FR" b="1" dirty="0">
                <a:solidFill>
                  <a:srgbClr val="FF0000"/>
                </a:solidFill>
                <a:latin typeface="Times New Roman" panose="02020603050405020304" pitchFamily="18" charset="0"/>
                <a:ea typeface="Times New Roman" panose="02020603050405020304" pitchFamily="18" charset="0"/>
              </a:rPr>
              <a:t>La Conception du DataMart </a:t>
            </a:r>
            <a:r>
              <a:rPr lang="fr-FR" b="1" dirty="0" smtClean="0">
                <a:solidFill>
                  <a:srgbClr val="FF0000"/>
                </a:solidFill>
                <a:latin typeface="Times New Roman" panose="02020603050405020304" pitchFamily="18" charset="0"/>
                <a:ea typeface="Times New Roman" panose="02020603050405020304" pitchFamily="18" charset="0"/>
              </a:rPr>
              <a:t>« Conformity » </a:t>
            </a:r>
            <a:endParaRPr lang="fr-FR" dirty="0">
              <a:solidFill>
                <a:srgbClr val="FF0000"/>
              </a:solidFill>
            </a:endParaRPr>
          </a:p>
        </p:txBody>
      </p:sp>
    </p:spTree>
    <p:extLst>
      <p:ext uri="{BB962C8B-B14F-4D97-AF65-F5344CB8AC3E}">
        <p14:creationId xmlns:p14="http://schemas.microsoft.com/office/powerpoint/2010/main" val="30915298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78" y="1090123"/>
            <a:ext cx="10573930" cy="5047085"/>
          </a:xfrm>
          <a:prstGeom prst="rect">
            <a:avLst/>
          </a:prstGeom>
        </p:spPr>
      </p:pic>
      <p:sp>
        <p:nvSpPr>
          <p:cNvPr id="3" name="Rectangle 2"/>
          <p:cNvSpPr/>
          <p:nvPr/>
        </p:nvSpPr>
        <p:spPr>
          <a:xfrm>
            <a:off x="505178" y="261983"/>
            <a:ext cx="2667590" cy="461665"/>
          </a:xfrm>
          <a:prstGeom prst="rect">
            <a:avLst/>
          </a:prstGeom>
        </p:spPr>
        <p:txBody>
          <a:bodyPr wrap="none">
            <a:spAutoFit/>
          </a:bodyPr>
          <a:lstStyle/>
          <a:p>
            <a:r>
              <a:rPr lang="fr-FR" sz="2400" dirty="0">
                <a:solidFill>
                  <a:srgbClr val="FF0000"/>
                </a:solidFill>
              </a:rPr>
              <a:t>TABLEAUX DE BORD</a:t>
            </a:r>
            <a:endParaRPr lang="fr-FR" sz="2400" dirty="0">
              <a:solidFill>
                <a:srgbClr val="FF0000"/>
              </a:solidFill>
            </a:endParaRPr>
          </a:p>
        </p:txBody>
      </p:sp>
    </p:spTree>
    <p:extLst>
      <p:ext uri="{BB962C8B-B14F-4D97-AF65-F5344CB8AC3E}">
        <p14:creationId xmlns:p14="http://schemas.microsoft.com/office/powerpoint/2010/main" val="1553726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69015" y="2397542"/>
            <a:ext cx="6604307" cy="769441"/>
          </a:xfrm>
          <a:prstGeom prst="rect">
            <a:avLst/>
          </a:prstGeom>
        </p:spPr>
        <p:txBody>
          <a:bodyPr wrap="square">
            <a:spAutoFit/>
          </a:bodyPr>
          <a:lstStyle/>
          <a:p>
            <a:r>
              <a:rPr lang="fr-FR" sz="4400" b="1" dirty="0">
                <a:solidFill>
                  <a:srgbClr val="FF0000"/>
                </a:solidFill>
                <a:latin typeface="Comic Sans MS" panose="030F0702030302020204" pitchFamily="66" charset="0"/>
                <a:cs typeface="Times New Roman" panose="02020603050405020304" pitchFamily="18" charset="0"/>
              </a:rPr>
              <a:t>Contexte de projet</a:t>
            </a:r>
            <a:endParaRPr lang="fr-FR" sz="4800" b="1" dirty="0">
              <a:solidFill>
                <a:srgbClr val="FF0000"/>
              </a:solidFill>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2387164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740" y="1200751"/>
            <a:ext cx="10781731" cy="4620270"/>
          </a:xfrm>
          <a:prstGeom prst="rect">
            <a:avLst/>
          </a:prstGeom>
        </p:spPr>
      </p:pic>
      <p:sp>
        <p:nvSpPr>
          <p:cNvPr id="4" name="Rectangle 3"/>
          <p:cNvSpPr/>
          <p:nvPr/>
        </p:nvSpPr>
        <p:spPr>
          <a:xfrm>
            <a:off x="505178" y="276051"/>
            <a:ext cx="2667590" cy="461665"/>
          </a:xfrm>
          <a:prstGeom prst="rect">
            <a:avLst/>
          </a:prstGeom>
        </p:spPr>
        <p:txBody>
          <a:bodyPr wrap="none">
            <a:spAutoFit/>
          </a:bodyPr>
          <a:lstStyle/>
          <a:p>
            <a:r>
              <a:rPr lang="fr-FR" sz="2400" dirty="0">
                <a:solidFill>
                  <a:srgbClr val="FF0000"/>
                </a:solidFill>
              </a:rPr>
              <a:t>TABLEAUX DE BORD</a:t>
            </a:r>
            <a:endParaRPr lang="fr-FR" sz="2400" dirty="0">
              <a:solidFill>
                <a:srgbClr val="FF0000"/>
              </a:solidFill>
            </a:endParaRPr>
          </a:p>
        </p:txBody>
      </p:sp>
    </p:spTree>
    <p:extLst>
      <p:ext uri="{BB962C8B-B14F-4D97-AF65-F5344CB8AC3E}">
        <p14:creationId xmlns:p14="http://schemas.microsoft.com/office/powerpoint/2010/main" val="9558212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388" y="1261660"/>
            <a:ext cx="10290412" cy="5248322"/>
          </a:xfrm>
          <a:prstGeom prst="rect">
            <a:avLst/>
          </a:prstGeom>
        </p:spPr>
      </p:pic>
      <p:sp>
        <p:nvSpPr>
          <p:cNvPr id="3" name="Rectangle 2"/>
          <p:cNvSpPr/>
          <p:nvPr/>
        </p:nvSpPr>
        <p:spPr>
          <a:xfrm>
            <a:off x="505178" y="261983"/>
            <a:ext cx="2667590" cy="461665"/>
          </a:xfrm>
          <a:prstGeom prst="rect">
            <a:avLst/>
          </a:prstGeom>
        </p:spPr>
        <p:txBody>
          <a:bodyPr wrap="none">
            <a:spAutoFit/>
          </a:bodyPr>
          <a:lstStyle/>
          <a:p>
            <a:r>
              <a:rPr lang="fr-FR" sz="2400" dirty="0">
                <a:solidFill>
                  <a:srgbClr val="FF0000"/>
                </a:solidFill>
              </a:rPr>
              <a:t>TABLEAUX DE BORD</a:t>
            </a:r>
            <a:endParaRPr lang="fr-FR" sz="2400" dirty="0">
              <a:solidFill>
                <a:srgbClr val="FF0000"/>
              </a:solidFill>
            </a:endParaRPr>
          </a:p>
        </p:txBody>
      </p:sp>
    </p:spTree>
    <p:extLst>
      <p:ext uri="{BB962C8B-B14F-4D97-AF65-F5344CB8AC3E}">
        <p14:creationId xmlns:p14="http://schemas.microsoft.com/office/powerpoint/2010/main" val="3964480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96" y="1032216"/>
            <a:ext cx="10508777" cy="5100062"/>
          </a:xfrm>
          <a:prstGeom prst="rect">
            <a:avLst/>
          </a:prstGeom>
        </p:spPr>
      </p:pic>
      <p:sp>
        <p:nvSpPr>
          <p:cNvPr id="3" name="Rectangle 2"/>
          <p:cNvSpPr/>
          <p:nvPr/>
        </p:nvSpPr>
        <p:spPr>
          <a:xfrm>
            <a:off x="505178" y="261983"/>
            <a:ext cx="2667590" cy="461665"/>
          </a:xfrm>
          <a:prstGeom prst="rect">
            <a:avLst/>
          </a:prstGeom>
        </p:spPr>
        <p:txBody>
          <a:bodyPr wrap="none">
            <a:spAutoFit/>
          </a:bodyPr>
          <a:lstStyle/>
          <a:p>
            <a:r>
              <a:rPr lang="fr-FR" sz="2400" dirty="0">
                <a:solidFill>
                  <a:srgbClr val="FF0000"/>
                </a:solidFill>
              </a:rPr>
              <a:t>TABLEAUX DE BORD</a:t>
            </a:r>
            <a:endParaRPr lang="fr-FR" sz="2400" dirty="0">
              <a:solidFill>
                <a:srgbClr val="FF0000"/>
              </a:solidFill>
            </a:endParaRPr>
          </a:p>
        </p:txBody>
      </p:sp>
    </p:spTree>
    <p:extLst>
      <p:ext uri="{BB962C8B-B14F-4D97-AF65-F5344CB8AC3E}">
        <p14:creationId xmlns:p14="http://schemas.microsoft.com/office/powerpoint/2010/main" val="14150745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95606DFF-BF04-4212-B087-55DCAF9C6189}"/>
              </a:ext>
            </a:extLst>
          </p:cNvPr>
          <p:cNvSpPr txBox="1"/>
          <p:nvPr/>
        </p:nvSpPr>
        <p:spPr>
          <a:xfrm>
            <a:off x="928468" y="2305630"/>
            <a:ext cx="10385526" cy="707886"/>
          </a:xfrm>
          <a:prstGeom prst="rect">
            <a:avLst/>
          </a:prstGeom>
          <a:noFill/>
        </p:spPr>
        <p:txBody>
          <a:bodyPr wrap="square" rtlCol="0">
            <a:spAutoFit/>
          </a:bodyPr>
          <a:lstStyle/>
          <a:p>
            <a:r>
              <a:rPr lang="fr-FR" sz="4000" b="1" dirty="0" smtClean="0">
                <a:solidFill>
                  <a:srgbClr val="FF0000"/>
                </a:solidFill>
                <a:latin typeface="Comic Sans MS" panose="030F0702030302020204" pitchFamily="66" charset="0"/>
                <a:cs typeface="Times New Roman" panose="02020603050405020304" pitchFamily="18" charset="0"/>
              </a:rPr>
              <a:t>2</a:t>
            </a:r>
            <a:r>
              <a:rPr lang="fr-FR" sz="4000" b="1" baseline="30000" dirty="0" smtClean="0">
                <a:solidFill>
                  <a:srgbClr val="FF0000"/>
                </a:solidFill>
                <a:latin typeface="Comic Sans MS" panose="030F0702030302020204" pitchFamily="66" charset="0"/>
                <a:cs typeface="Times New Roman" panose="02020603050405020304" pitchFamily="18" charset="0"/>
              </a:rPr>
              <a:t>ème</a:t>
            </a:r>
            <a:r>
              <a:rPr lang="fr-FR" sz="4000" b="1" dirty="0" smtClean="0">
                <a:solidFill>
                  <a:srgbClr val="FF0000"/>
                </a:solidFill>
                <a:latin typeface="Comic Sans MS" panose="030F0702030302020204" pitchFamily="66" charset="0"/>
                <a:cs typeface="Times New Roman" panose="02020603050405020304" pitchFamily="18" charset="0"/>
              </a:rPr>
              <a:t> </a:t>
            </a:r>
            <a:r>
              <a:rPr lang="fr-FR" sz="4000" b="1" dirty="0">
                <a:solidFill>
                  <a:srgbClr val="FF0000"/>
                </a:solidFill>
                <a:latin typeface="Comic Sans MS" panose="030F0702030302020204" pitchFamily="66" charset="0"/>
                <a:cs typeface="Times New Roman" panose="02020603050405020304" pitchFamily="18" charset="0"/>
              </a:rPr>
              <a:t>Release  </a:t>
            </a:r>
            <a:r>
              <a:rPr lang="fr-FR" sz="4000" b="1" dirty="0" smtClean="0">
                <a:solidFill>
                  <a:srgbClr val="FF0000"/>
                </a:solidFill>
                <a:latin typeface="Comic Sans MS" panose="030F0702030302020204" pitchFamily="66" charset="0"/>
                <a:cs typeface="Times New Roman" panose="02020603050405020304" pitchFamily="18" charset="0"/>
              </a:rPr>
              <a:t>: </a:t>
            </a:r>
            <a:r>
              <a:rPr lang="fr-FR" sz="4000" dirty="0" smtClean="0">
                <a:solidFill>
                  <a:srgbClr val="FF0000"/>
                </a:solidFill>
                <a:latin typeface="Bahnschrift" panose="020B0502040204020203" pitchFamily="34" charset="0"/>
              </a:rPr>
              <a:t>Solution ML</a:t>
            </a:r>
            <a:endParaRPr lang="fr-FR" sz="3600" dirty="0"/>
          </a:p>
        </p:txBody>
      </p:sp>
    </p:spTree>
    <p:extLst>
      <p:ext uri="{BB962C8B-B14F-4D97-AF65-F5344CB8AC3E}">
        <p14:creationId xmlns:p14="http://schemas.microsoft.com/office/powerpoint/2010/main" val="39198333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ome examples Basic Scatterplots with Matplotlib in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445" y="1146333"/>
            <a:ext cx="44827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mment débuter le Machine Learning avec Python et scikit-lear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235" y="3682974"/>
            <a:ext cx="4047935" cy="199452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What is Google Colab? – mc.a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106" name="Picture 10" descr="What is Google Colab? – mc.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159" y="1048658"/>
            <a:ext cx="3950127" cy="174599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File:Pandas logo.svg - Wikimedia Comm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3682974"/>
            <a:ext cx="5016926" cy="20276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7975" y="373665"/>
            <a:ext cx="4204778" cy="461665"/>
          </a:xfrm>
          <a:prstGeom prst="rect">
            <a:avLst/>
          </a:prstGeom>
        </p:spPr>
        <p:txBody>
          <a:bodyPr wrap="square">
            <a:spAutoFit/>
          </a:bodyPr>
          <a:lstStyle/>
          <a:p>
            <a:r>
              <a:rPr lang="fr-FR" sz="2400" dirty="0">
                <a:ln w="0"/>
                <a:solidFill>
                  <a:schemeClr val="accent1"/>
                </a:solidFill>
                <a:effectLst>
                  <a:outerShdw blurRad="38100" dist="25400" dir="5400000" algn="ctr" rotWithShape="0">
                    <a:srgbClr val="6E747A">
                      <a:alpha val="43000"/>
                    </a:srgbClr>
                  </a:outerShdw>
                </a:effectLst>
              </a:rPr>
              <a:t>Choix des outils techniques</a:t>
            </a:r>
            <a:r>
              <a:rPr lang="fr-FR" sz="2400" b="1" dirty="0"/>
              <a:t> </a:t>
            </a:r>
            <a:endParaRPr lang="fr-FR" sz="2400" dirty="0"/>
          </a:p>
        </p:txBody>
      </p:sp>
    </p:spTree>
    <p:extLst>
      <p:ext uri="{BB962C8B-B14F-4D97-AF65-F5344CB8AC3E}">
        <p14:creationId xmlns:p14="http://schemas.microsoft.com/office/powerpoint/2010/main" val="25181587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4151" r="2784"/>
          <a:stretch/>
        </p:blipFill>
        <p:spPr>
          <a:xfrm>
            <a:off x="895520" y="1323832"/>
            <a:ext cx="9053698" cy="4967785"/>
          </a:xfrm>
          <a:prstGeom prst="rect">
            <a:avLst/>
          </a:prstGeom>
        </p:spPr>
      </p:pic>
    </p:spTree>
    <p:extLst>
      <p:ext uri="{BB962C8B-B14F-4D97-AF65-F5344CB8AC3E}">
        <p14:creationId xmlns:p14="http://schemas.microsoft.com/office/powerpoint/2010/main" val="1490573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920" y="733146"/>
            <a:ext cx="6128557" cy="369332"/>
          </a:xfrm>
          <a:prstGeom prst="rect">
            <a:avLst/>
          </a:prstGeom>
        </p:spPr>
        <p:txBody>
          <a:bodyPr wrap="square">
            <a:spAutoFit/>
          </a:bodyPr>
          <a:lstStyle/>
          <a:p>
            <a:r>
              <a:rPr lang="fr-FR" dirty="0">
                <a:ln w="0"/>
                <a:solidFill>
                  <a:schemeClr val="accent1"/>
                </a:solidFill>
                <a:effectLst>
                  <a:outerShdw blurRad="38100" dist="25400" dir="5400000" algn="ctr" rotWithShape="0">
                    <a:srgbClr val="6E747A">
                      <a:alpha val="43000"/>
                    </a:srgbClr>
                  </a:outerShdw>
                </a:effectLst>
              </a:rPr>
              <a:t>Organisme </a:t>
            </a:r>
            <a:r>
              <a:rPr lang="fr-FR" dirty="0" smtClean="0">
                <a:ln w="0"/>
                <a:solidFill>
                  <a:schemeClr val="accent1"/>
                </a:solidFill>
                <a:effectLst>
                  <a:outerShdw blurRad="38100" dist="25400" dir="5400000" algn="ctr" rotWithShape="0">
                    <a:srgbClr val="6E747A">
                      <a:alpha val="43000"/>
                    </a:srgbClr>
                  </a:outerShdw>
                </a:effectLst>
              </a:rPr>
              <a:t>d’</a:t>
            </a:r>
            <a:r>
              <a:rPr lang="fr-FR" dirty="0" err="1" smtClean="0">
                <a:ln w="0"/>
                <a:solidFill>
                  <a:schemeClr val="accent1"/>
                </a:solidFill>
                <a:effectLst>
                  <a:outerShdw blurRad="38100" dist="25400" dir="5400000" algn="ctr" rotWithShape="0">
                    <a:srgbClr val="6E747A">
                      <a:alpha val="43000"/>
                    </a:srgbClr>
                  </a:outerShdw>
                </a:effectLst>
              </a:rPr>
              <a:t>acceuil</a:t>
            </a:r>
            <a:r>
              <a:rPr lang="fr-FR" dirty="0" smtClean="0">
                <a:ln w="0"/>
                <a:solidFill>
                  <a:schemeClr val="accent1"/>
                </a:solidFill>
                <a:effectLst>
                  <a:outerShdw blurRad="38100" dist="25400" dir="5400000" algn="ctr" rotWithShape="0">
                    <a:srgbClr val="6E747A">
                      <a:alpha val="43000"/>
                    </a:srgbClr>
                  </a:outerShdw>
                </a:effectLst>
              </a:rPr>
              <a:t> : </a:t>
            </a:r>
            <a:r>
              <a:rPr lang="fr-FR" dirty="0" err="1"/>
              <a:t>ThirdEye</a:t>
            </a:r>
            <a:r>
              <a:rPr lang="fr-FR" dirty="0"/>
              <a:t>, Commercial &amp; </a:t>
            </a:r>
            <a:r>
              <a:rPr lang="fr-FR" dirty="0" err="1"/>
              <a:t>Mktg</a:t>
            </a:r>
            <a:r>
              <a:rPr lang="fr-FR" dirty="0"/>
              <a:t> Solutions</a:t>
            </a:r>
            <a:endParaRPr lang="fr-FR" dirty="0">
              <a:ln w="0"/>
              <a:solidFill>
                <a:schemeClr val="accent1"/>
              </a:solidFill>
              <a:effectLst>
                <a:outerShdw blurRad="38100" dist="25400" dir="5400000" algn="ctr" rotWithShape="0">
                  <a:srgbClr val="6E747A">
                    <a:alpha val="43000"/>
                  </a:srgbClr>
                </a:outerShdw>
              </a:effectLst>
            </a:endParaRPr>
          </a:p>
        </p:txBody>
      </p:sp>
      <p:sp>
        <p:nvSpPr>
          <p:cNvPr id="3" name="Rectangle 2"/>
          <p:cNvSpPr/>
          <p:nvPr/>
        </p:nvSpPr>
        <p:spPr>
          <a:xfrm>
            <a:off x="1121236" y="3026625"/>
            <a:ext cx="2268570" cy="485646"/>
          </a:xfrm>
          <a:prstGeom prst="rect">
            <a:avLst/>
          </a:prstGeom>
        </p:spPr>
        <p:txBody>
          <a:bodyPr wrap="none">
            <a:spAutoFit/>
          </a:bodyPr>
          <a:lstStyle/>
          <a:p>
            <a:pPr marL="742950" lvl="1" indent="-285750" algn="just" fontAlgn="base">
              <a:lnSpc>
                <a:spcPct val="142000"/>
              </a:lnSpc>
              <a:spcAft>
                <a:spcPts val="680"/>
              </a:spcAft>
              <a:buClr>
                <a:srgbClr val="000000"/>
              </a:buClr>
              <a:buSzPts val="1200"/>
              <a:buFont typeface="Wingdings" panose="05000000000000000000" pitchFamily="2" charset="2"/>
              <a:buChar char=""/>
            </a:pPr>
            <a:r>
              <a:rPr lang="fr-FR" b="1" dirty="0">
                <a:solidFill>
                  <a:srgbClr val="000000"/>
                </a:solidFill>
                <a:uFill>
                  <a:solidFill>
                    <a:srgbClr val="000000"/>
                  </a:solidFill>
                </a:uFill>
                <a:latin typeface="Arial" panose="020B0604020202020204" pitchFamily="34" charset="0"/>
                <a:ea typeface="Wingdings" panose="05000000000000000000" pitchFamily="2" charset="2"/>
                <a:cs typeface="Arial" panose="020B0604020202020204" pitchFamily="34" charset="0"/>
              </a:rPr>
              <a:t>Consulting </a:t>
            </a:r>
            <a:r>
              <a:rPr lang="fr-FR" sz="2000" dirty="0">
                <a:solidFill>
                  <a:srgbClr val="000000"/>
                </a:solidFill>
                <a:uFill>
                  <a:solidFill>
                    <a:srgbClr val="000000"/>
                  </a:solidFill>
                </a:uFill>
                <a:latin typeface="Arial" panose="020B0604020202020204" pitchFamily="34" charset="0"/>
                <a:ea typeface="Wingdings" panose="05000000000000000000" pitchFamily="2" charset="2"/>
                <a:cs typeface="Arial" panose="020B0604020202020204" pitchFamily="34" charset="0"/>
              </a:rPr>
              <a:t> </a:t>
            </a:r>
            <a:endParaRPr lang="fr-FR" sz="2000" u="none" strike="noStrike" dirty="0">
              <a:solidFill>
                <a:srgbClr val="00000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endParaRPr>
          </a:p>
        </p:txBody>
      </p:sp>
      <p:sp>
        <p:nvSpPr>
          <p:cNvPr id="4" name="Rectangle 3"/>
          <p:cNvSpPr/>
          <p:nvPr/>
        </p:nvSpPr>
        <p:spPr>
          <a:xfrm>
            <a:off x="1864830" y="3871332"/>
            <a:ext cx="1293944" cy="369332"/>
          </a:xfrm>
          <a:prstGeom prst="rect">
            <a:avLst/>
          </a:prstGeom>
        </p:spPr>
        <p:txBody>
          <a:bodyPr wrap="none">
            <a:spAutoFit/>
          </a:bodyPr>
          <a:lstStyle/>
          <a:p>
            <a:r>
              <a:rPr lang="fr-FR" b="1" dirty="0">
                <a:solidFill>
                  <a:srgbClr val="000000"/>
                </a:solidFill>
                <a:latin typeface="Times New Roman" panose="02020603050405020304" pitchFamily="18" charset="0"/>
                <a:ea typeface="Times New Roman" panose="02020603050405020304" pitchFamily="18" charset="0"/>
              </a:rPr>
              <a:t>Marketing </a:t>
            </a:r>
            <a:endParaRPr lang="fr-FR" dirty="0"/>
          </a:p>
        </p:txBody>
      </p:sp>
      <p:sp>
        <p:nvSpPr>
          <p:cNvPr id="5" name="Rectangle 4"/>
          <p:cNvSpPr/>
          <p:nvPr/>
        </p:nvSpPr>
        <p:spPr>
          <a:xfrm>
            <a:off x="1775752" y="4721441"/>
            <a:ext cx="1456489" cy="369332"/>
          </a:xfrm>
          <a:prstGeom prst="rect">
            <a:avLst/>
          </a:prstGeom>
        </p:spPr>
        <p:txBody>
          <a:bodyPr wrap="none">
            <a:spAutoFit/>
          </a:bodyPr>
          <a:lstStyle/>
          <a:p>
            <a:r>
              <a:rPr lang="fr-FR" b="1" dirty="0">
                <a:solidFill>
                  <a:srgbClr val="000000"/>
                </a:solidFill>
                <a:latin typeface="Times New Roman" panose="02020603050405020304" pitchFamily="18" charset="0"/>
                <a:ea typeface="Times New Roman" panose="02020603050405020304" pitchFamily="18" charset="0"/>
              </a:rPr>
              <a:t>Commercial </a:t>
            </a:r>
            <a:endParaRPr lang="fr-FR" dirty="0"/>
          </a:p>
        </p:txBody>
      </p:sp>
      <p:pic>
        <p:nvPicPr>
          <p:cNvPr id="6" name="Picture 5"/>
          <p:cNvPicPr/>
          <p:nvPr/>
        </p:nvPicPr>
        <p:blipFill>
          <a:blip r:embed="rId2"/>
          <a:stretch>
            <a:fillRect/>
          </a:stretch>
        </p:blipFill>
        <p:spPr>
          <a:xfrm>
            <a:off x="8356846" y="733146"/>
            <a:ext cx="1139825" cy="1136650"/>
          </a:xfrm>
          <a:prstGeom prst="rect">
            <a:avLst/>
          </a:prstGeom>
        </p:spPr>
      </p:pic>
      <p:sp>
        <p:nvSpPr>
          <p:cNvPr id="7" name="Rectangle 6"/>
          <p:cNvSpPr/>
          <p:nvPr/>
        </p:nvSpPr>
        <p:spPr>
          <a:xfrm>
            <a:off x="631432" y="2601571"/>
            <a:ext cx="2288640" cy="369332"/>
          </a:xfrm>
          <a:prstGeom prst="rect">
            <a:avLst/>
          </a:prstGeom>
        </p:spPr>
        <p:txBody>
          <a:bodyPr wrap="none">
            <a:spAutoFit/>
          </a:bodyPr>
          <a:lstStyle/>
          <a:p>
            <a:pPr marL="285750" indent="-285750">
              <a:buFont typeface="Arial" panose="020B0604020202020204" pitchFamily="34" charset="0"/>
              <a:buChar char="•"/>
            </a:pPr>
            <a:r>
              <a:rPr lang="fr-FR" b="1" dirty="0">
                <a:ln w="0"/>
                <a:effectLst>
                  <a:outerShdw blurRad="38100" dist="25400" dir="5400000" algn="ctr" rotWithShape="0">
                    <a:srgbClr val="6E747A">
                      <a:alpha val="43000"/>
                    </a:srgbClr>
                  </a:outerShdw>
                </a:effectLst>
              </a:rPr>
              <a:t>Services proposés </a:t>
            </a:r>
            <a:r>
              <a:rPr lang="fr-FR" dirty="0">
                <a:ln w="0"/>
                <a:effectLst>
                  <a:outerShdw blurRad="38100" dist="25400" dir="5400000" algn="ctr" rotWithShape="0">
                    <a:srgbClr val="6E747A">
                      <a:alpha val="43000"/>
                    </a:srgbClr>
                  </a:outerShdw>
                </a:effectLst>
              </a:rPr>
              <a:t>:</a:t>
            </a:r>
            <a:endParaRPr lang="fr-FR" dirty="0">
              <a:ln w="0"/>
              <a:effectLst>
                <a:outerShdw blurRad="38100" dist="25400" dir="5400000" algn="ctr" rotWithShape="0">
                  <a:srgbClr val="6E747A">
                    <a:alpha val="43000"/>
                  </a:srgb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373" y="2362932"/>
            <a:ext cx="4876800" cy="2543175"/>
          </a:xfrm>
          <a:prstGeom prst="rect">
            <a:avLst/>
          </a:prstGeom>
        </p:spPr>
      </p:pic>
    </p:spTree>
    <p:extLst>
      <p:ext uri="{BB962C8B-B14F-4D97-AF65-F5344CB8AC3E}">
        <p14:creationId xmlns:p14="http://schemas.microsoft.com/office/powerpoint/2010/main" val="4014864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ogo The Coca Cola Company PNG transparents - Sti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941" y="2474790"/>
            <a:ext cx="487680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86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1">
            <a:extLst>
              <a:ext uri="{FF2B5EF4-FFF2-40B4-BE49-F238E27FC236}">
                <a16:creationId xmlns:a16="http://schemas.microsoft.com/office/drawing/2014/main" xmlns="" id="{768754DD-2018-43B0-A2CE-FC6E83617102}"/>
              </a:ext>
            </a:extLst>
          </p:cNvPr>
          <p:cNvSpPr txBox="1">
            <a:spLocks/>
          </p:cNvSpPr>
          <p:nvPr/>
        </p:nvSpPr>
        <p:spPr>
          <a:xfrm>
            <a:off x="920086" y="2589581"/>
            <a:ext cx="10515600" cy="2688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200000"/>
              </a:lnSpc>
            </a:pPr>
            <a:r>
              <a:rPr lang="fr-FR" sz="2000" dirty="0">
                <a:latin typeface="Bookman Old Style" panose="02050604050505020204" pitchFamily="18" charset="0"/>
              </a:rPr>
              <a:t>C’est l’ensemble des techniques permettant d'accroitre les ventes et la rentabilité du point de vente à travers la présentation appropriée des marchandises tenant compte des besoins des consommateurs et de la politique commerciale</a:t>
            </a:r>
          </a:p>
          <a:p>
            <a:pPr>
              <a:lnSpc>
                <a:spcPct val="200000"/>
              </a:lnSpc>
            </a:pPr>
            <a:endParaRPr lang="fr-FR" sz="2000" dirty="0">
              <a:latin typeface="Bookman Old Style" panose="02050604050505020204" pitchFamily="18" charset="0"/>
            </a:endParaRPr>
          </a:p>
        </p:txBody>
      </p:sp>
      <p:sp>
        <p:nvSpPr>
          <p:cNvPr id="5" name="Rectangle 4"/>
          <p:cNvSpPr/>
          <p:nvPr/>
        </p:nvSpPr>
        <p:spPr>
          <a:xfrm>
            <a:off x="610374" y="725588"/>
            <a:ext cx="5408853" cy="707886"/>
          </a:xfrm>
          <a:prstGeom prst="rect">
            <a:avLst/>
          </a:prstGeom>
        </p:spPr>
        <p:txBody>
          <a:bodyPr wrap="none">
            <a:spAutoFit/>
          </a:bodyPr>
          <a:lstStyle/>
          <a:p>
            <a:pPr algn="ctr"/>
            <a:r>
              <a:rPr lang="fr-FR" sz="4000" dirty="0" smtClean="0">
                <a:solidFill>
                  <a:srgbClr val="FF0000"/>
                </a:solidFill>
                <a:latin typeface="Baskerville Old Face" panose="02020602080505020303" pitchFamily="18" charset="0"/>
              </a:rPr>
              <a:t>Définition </a:t>
            </a:r>
            <a:r>
              <a:rPr lang="fr-FR" sz="4000" dirty="0">
                <a:solidFill>
                  <a:srgbClr val="FF0000"/>
                </a:solidFill>
                <a:latin typeface="Baskerville Old Face" panose="02020602080505020303" pitchFamily="18" charset="0"/>
              </a:rPr>
              <a:t>Merchandising</a:t>
            </a:r>
          </a:p>
        </p:txBody>
      </p:sp>
    </p:spTree>
    <p:extLst>
      <p:ext uri="{BB962C8B-B14F-4D97-AF65-F5344CB8AC3E}">
        <p14:creationId xmlns:p14="http://schemas.microsoft.com/office/powerpoint/2010/main" val="359242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xmlns="" id="{768754DD-2018-43B0-A2CE-FC6E83617102}"/>
              </a:ext>
            </a:extLst>
          </p:cNvPr>
          <p:cNvSpPr txBox="1">
            <a:spLocks/>
          </p:cNvSpPr>
          <p:nvPr/>
        </p:nvSpPr>
        <p:spPr>
          <a:xfrm>
            <a:off x="1042916" y="1912168"/>
            <a:ext cx="10515600" cy="46660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Ø"/>
            </a:pPr>
            <a:r>
              <a:rPr lang="fr-FR" sz="2000" dirty="0">
                <a:latin typeface="Bookman Old Style" panose="02050604050505020204" pitchFamily="18" charset="0"/>
              </a:rPr>
              <a:t>69% des produits de grande consommation sont achetés par impulsion.</a:t>
            </a:r>
          </a:p>
          <a:p>
            <a:pPr>
              <a:lnSpc>
                <a:spcPct val="200000"/>
              </a:lnSpc>
              <a:buFont typeface="Wingdings" panose="05000000000000000000" pitchFamily="2" charset="2"/>
              <a:buChar char="Ø"/>
            </a:pPr>
            <a:r>
              <a:rPr lang="fr-FR" sz="2000" dirty="0">
                <a:latin typeface="Bookman Old Style" panose="02050604050505020204" pitchFamily="18" charset="0"/>
              </a:rPr>
              <a:t>72% de toutes les décisions de sélections de marque sont faites en magasin.</a:t>
            </a:r>
          </a:p>
          <a:p>
            <a:pPr>
              <a:lnSpc>
                <a:spcPct val="200000"/>
              </a:lnSpc>
              <a:buFont typeface="Wingdings" panose="05000000000000000000" pitchFamily="2" charset="2"/>
              <a:buChar char="Ø"/>
            </a:pPr>
            <a:r>
              <a:rPr lang="fr-FR" sz="2000" dirty="0">
                <a:latin typeface="Bookman Old Style" panose="02050604050505020204" pitchFamily="18" charset="0"/>
              </a:rPr>
              <a:t>81% de tous les choix d’emballage sont faits en magasin.</a:t>
            </a:r>
          </a:p>
          <a:p>
            <a:pPr>
              <a:lnSpc>
                <a:spcPct val="200000"/>
              </a:lnSpc>
              <a:buFont typeface="Wingdings" panose="05000000000000000000" pitchFamily="2" charset="2"/>
              <a:buChar char="Ø"/>
            </a:pPr>
            <a:r>
              <a:rPr lang="fr-FR" sz="2000" dirty="0">
                <a:latin typeface="Bookman Old Style" panose="02050604050505020204" pitchFamily="18" charset="0"/>
              </a:rPr>
              <a:t>13%  en moyenne est dépensé en plus par les consommateurs quand l’exécution du merchandising et des promotions est parfaite. Ils dépensent plus d’argent qu’ils n’avaient prévu de dépenser dans le moment d’achat.</a:t>
            </a:r>
          </a:p>
          <a:p>
            <a:pPr>
              <a:lnSpc>
                <a:spcPct val="200000"/>
              </a:lnSpc>
              <a:buFont typeface="Wingdings" panose="05000000000000000000" pitchFamily="2" charset="2"/>
              <a:buChar char="Ø"/>
            </a:pPr>
            <a:endParaRPr lang="fr-FR" sz="2000" dirty="0">
              <a:latin typeface="Bookman Old Style" panose="02050604050505020204" pitchFamily="18" charset="0"/>
            </a:endParaRPr>
          </a:p>
          <a:p>
            <a:pPr>
              <a:lnSpc>
                <a:spcPct val="200000"/>
              </a:lnSpc>
              <a:buFont typeface="Wingdings" panose="05000000000000000000" pitchFamily="2" charset="2"/>
              <a:buChar char="Ø"/>
            </a:pPr>
            <a:endParaRPr lang="fr-FR" sz="2000" dirty="0">
              <a:latin typeface="Bookman Old Style" panose="02050604050505020204" pitchFamily="18" charset="0"/>
            </a:endParaRPr>
          </a:p>
        </p:txBody>
      </p:sp>
      <p:sp>
        <p:nvSpPr>
          <p:cNvPr id="3" name="TextBox 2"/>
          <p:cNvSpPr txBox="1"/>
          <p:nvPr/>
        </p:nvSpPr>
        <p:spPr>
          <a:xfrm>
            <a:off x="1042916" y="832514"/>
            <a:ext cx="4640239" cy="369332"/>
          </a:xfrm>
          <a:prstGeom prst="rect">
            <a:avLst/>
          </a:prstGeom>
          <a:noFill/>
        </p:spPr>
        <p:txBody>
          <a:bodyPr wrap="square" rtlCol="0">
            <a:spAutoFit/>
          </a:bodyPr>
          <a:lstStyle/>
          <a:p>
            <a:r>
              <a:rPr lang="fr-FR" dirty="0"/>
              <a:t>Apres  des études fait sur ……………..</a:t>
            </a:r>
          </a:p>
        </p:txBody>
      </p:sp>
    </p:spTree>
    <p:extLst>
      <p:ext uri="{BB962C8B-B14F-4D97-AF65-F5344CB8AC3E}">
        <p14:creationId xmlns:p14="http://schemas.microsoft.com/office/powerpoint/2010/main" val="6784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91C39F6-6731-4DC8-87EA-16928495809B}"/>
              </a:ext>
            </a:extLst>
          </p:cNvPr>
          <p:cNvSpPr/>
          <p:nvPr/>
        </p:nvSpPr>
        <p:spPr>
          <a:xfrm>
            <a:off x="962084" y="1559365"/>
            <a:ext cx="9948672" cy="2721238"/>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fr-FR" sz="2000" dirty="0">
                <a:solidFill>
                  <a:schemeClr val="tx1"/>
                </a:solidFill>
              </a:rPr>
              <a:t>Nous consommons une boisson dans une situation particulière pour satisfaire un ensemble de besoins spécifiques (</a:t>
            </a:r>
            <a:r>
              <a:rPr lang="fr-FR" sz="20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Occasion</a:t>
            </a:r>
            <a:r>
              <a:rPr lang="fr-FR" sz="2000" dirty="0">
                <a:solidFill>
                  <a:schemeClr val="tx1"/>
                </a:solidFill>
              </a:rPr>
              <a:t>); la spécificité de ces besoins oriente vers une catégorie et/ou une marque particulière (</a:t>
            </a:r>
            <a:r>
              <a:rPr lang="fr-FR" sz="20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Brand</a:t>
            </a:r>
            <a:r>
              <a:rPr lang="fr-FR" sz="2000" dirty="0">
                <a:solidFill>
                  <a:schemeClr val="tx1"/>
                </a:solidFill>
              </a:rPr>
              <a:t>).</a:t>
            </a:r>
          </a:p>
          <a:p>
            <a:r>
              <a:rPr lang="fr-FR" sz="2000" dirty="0">
                <a:solidFill>
                  <a:schemeClr val="tx1"/>
                </a:solidFill>
              </a:rPr>
              <a:t>Nous la consommons en marchant, en regardant la télé chez nous, ou d’un restaurant et cela demande un emballage qui convient à notre situation (</a:t>
            </a:r>
            <a:r>
              <a:rPr lang="fr-FR" sz="20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Pack</a:t>
            </a:r>
            <a:r>
              <a:rPr lang="fr-FR" sz="2000" dirty="0">
                <a:solidFill>
                  <a:schemeClr val="tx1"/>
                </a:solidFill>
              </a:rPr>
              <a:t>), et à chaque situation nous acceptons de payer un prix différent pour satisfaire cet ensemble de besoins (</a:t>
            </a:r>
            <a:r>
              <a:rPr lang="fr-FR" sz="20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Price</a:t>
            </a:r>
            <a:r>
              <a:rPr lang="fr-FR" sz="2000" dirty="0">
                <a:solidFill>
                  <a:schemeClr val="tx1"/>
                </a:solidFill>
              </a:rPr>
              <a:t>), et aussi dépendamment de l’endroit où la boisson sera achetée (</a:t>
            </a:r>
            <a:r>
              <a:rPr lang="fr-FR" sz="20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Channel</a:t>
            </a:r>
            <a:r>
              <a:rPr lang="fr-FR" sz="2000" dirty="0">
                <a:solidFill>
                  <a:schemeClr val="tx1"/>
                </a:solidFill>
              </a:rPr>
              <a:t> – Canal / PDV)</a:t>
            </a:r>
          </a:p>
        </p:txBody>
      </p:sp>
      <p:sp>
        <p:nvSpPr>
          <p:cNvPr id="4" name="Rectangle 3">
            <a:extLst>
              <a:ext uri="{FF2B5EF4-FFF2-40B4-BE49-F238E27FC236}">
                <a16:creationId xmlns:a16="http://schemas.microsoft.com/office/drawing/2014/main" xmlns="" id="{BDFC1914-9377-47F1-814A-8ED4113DBB3C}"/>
              </a:ext>
            </a:extLst>
          </p:cNvPr>
          <p:cNvSpPr/>
          <p:nvPr/>
        </p:nvSpPr>
        <p:spPr>
          <a:xfrm>
            <a:off x="2496312" y="1014966"/>
            <a:ext cx="1307592" cy="448074"/>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fr-FR" sz="1400" dirty="0">
                <a:solidFill>
                  <a:srgbClr val="C00000"/>
                </a:solidFill>
              </a:rPr>
              <a:t>O: </a:t>
            </a:r>
            <a:r>
              <a:rPr lang="fr-FR" sz="1400" dirty="0">
                <a:solidFill>
                  <a:schemeClr val="tx1"/>
                </a:solidFill>
              </a:rPr>
              <a:t>« </a:t>
            </a:r>
            <a:r>
              <a:rPr lang="fr-FR" sz="1400" dirty="0">
                <a:solidFill>
                  <a:schemeClr val="tx1"/>
                </a:solidFill>
                <a:latin typeface="Baskerville Old Face" panose="02020602080505020303" pitchFamily="18" charset="0"/>
              </a:rPr>
              <a:t>Occasion »</a:t>
            </a:r>
            <a:r>
              <a:rPr lang="fr-FR" sz="1400" dirty="0">
                <a:solidFill>
                  <a:srgbClr val="FF0000"/>
                </a:solidFill>
              </a:rPr>
              <a:t> </a:t>
            </a:r>
          </a:p>
        </p:txBody>
      </p:sp>
      <p:sp>
        <p:nvSpPr>
          <p:cNvPr id="5" name="Rectangle 4">
            <a:extLst>
              <a:ext uri="{FF2B5EF4-FFF2-40B4-BE49-F238E27FC236}">
                <a16:creationId xmlns:a16="http://schemas.microsoft.com/office/drawing/2014/main" xmlns="" id="{7A7B03E7-55FF-4893-9BEF-AEBD90CBCA13}"/>
              </a:ext>
            </a:extLst>
          </p:cNvPr>
          <p:cNvSpPr/>
          <p:nvPr/>
        </p:nvSpPr>
        <p:spPr>
          <a:xfrm>
            <a:off x="3803904" y="1014966"/>
            <a:ext cx="2029968" cy="448074"/>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fr-FR" sz="1400" dirty="0">
                <a:solidFill>
                  <a:srgbClr val="C00000"/>
                </a:solidFill>
              </a:rPr>
              <a:t>B: </a:t>
            </a:r>
            <a:r>
              <a:rPr lang="fr-FR" sz="1400" dirty="0">
                <a:solidFill>
                  <a:schemeClr val="tx1"/>
                </a:solidFill>
                <a:latin typeface="Baskerville Old Face" panose="02020602080505020303" pitchFamily="18" charset="0"/>
              </a:rPr>
              <a:t>« Brand » Marque</a:t>
            </a:r>
            <a:endParaRPr lang="fr-FR" sz="1400" dirty="0">
              <a:solidFill>
                <a:srgbClr val="FF0000"/>
              </a:solidFill>
            </a:endParaRPr>
          </a:p>
        </p:txBody>
      </p:sp>
      <p:sp>
        <p:nvSpPr>
          <p:cNvPr id="6" name="Rectangle 5">
            <a:extLst>
              <a:ext uri="{FF2B5EF4-FFF2-40B4-BE49-F238E27FC236}">
                <a16:creationId xmlns:a16="http://schemas.microsoft.com/office/drawing/2014/main" xmlns="" id="{F994C696-65E3-494C-BFE1-2010DA8C0C5B}"/>
              </a:ext>
            </a:extLst>
          </p:cNvPr>
          <p:cNvSpPr/>
          <p:nvPr/>
        </p:nvSpPr>
        <p:spPr>
          <a:xfrm>
            <a:off x="5410200" y="1014966"/>
            <a:ext cx="2029968" cy="448074"/>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fr-FR" sz="1400" dirty="0">
                <a:solidFill>
                  <a:srgbClr val="C00000"/>
                </a:solidFill>
              </a:rPr>
              <a:t>P: </a:t>
            </a:r>
            <a:r>
              <a:rPr lang="fr-FR" sz="1400" dirty="0">
                <a:solidFill>
                  <a:schemeClr val="tx1"/>
                </a:solidFill>
                <a:latin typeface="Baskerville Old Face" panose="02020602080505020303" pitchFamily="18" charset="0"/>
              </a:rPr>
              <a:t>« Pack » Emballage</a:t>
            </a:r>
            <a:endParaRPr lang="fr-FR" sz="1400" dirty="0">
              <a:solidFill>
                <a:srgbClr val="FF0000"/>
              </a:solidFill>
            </a:endParaRPr>
          </a:p>
        </p:txBody>
      </p:sp>
      <p:sp>
        <p:nvSpPr>
          <p:cNvPr id="7" name="Rectangle 6">
            <a:extLst>
              <a:ext uri="{FF2B5EF4-FFF2-40B4-BE49-F238E27FC236}">
                <a16:creationId xmlns:a16="http://schemas.microsoft.com/office/drawing/2014/main" xmlns="" id="{B9B4EC6C-53D6-45EF-B15E-FDECC63111BC}"/>
              </a:ext>
            </a:extLst>
          </p:cNvPr>
          <p:cNvSpPr/>
          <p:nvPr/>
        </p:nvSpPr>
        <p:spPr>
          <a:xfrm>
            <a:off x="7101840" y="1014966"/>
            <a:ext cx="1392936" cy="448074"/>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fr-FR" sz="1400" dirty="0">
                <a:solidFill>
                  <a:srgbClr val="C00000"/>
                </a:solidFill>
              </a:rPr>
              <a:t>P: </a:t>
            </a:r>
            <a:r>
              <a:rPr lang="fr-FR" sz="1400" dirty="0">
                <a:solidFill>
                  <a:schemeClr val="tx1"/>
                </a:solidFill>
                <a:latin typeface="Baskerville Old Face" panose="02020602080505020303" pitchFamily="18" charset="0"/>
              </a:rPr>
              <a:t>« Price » Prix</a:t>
            </a:r>
            <a:endParaRPr lang="fr-FR" sz="1400" dirty="0">
              <a:solidFill>
                <a:srgbClr val="FF0000"/>
              </a:solidFill>
            </a:endParaRPr>
          </a:p>
        </p:txBody>
      </p:sp>
      <p:sp>
        <p:nvSpPr>
          <p:cNvPr id="8" name="Rectangle 7">
            <a:extLst>
              <a:ext uri="{FF2B5EF4-FFF2-40B4-BE49-F238E27FC236}">
                <a16:creationId xmlns:a16="http://schemas.microsoft.com/office/drawing/2014/main" xmlns="" id="{518CB1A8-FBC8-46D2-A125-58C60F1E8950}"/>
              </a:ext>
            </a:extLst>
          </p:cNvPr>
          <p:cNvSpPr/>
          <p:nvPr/>
        </p:nvSpPr>
        <p:spPr>
          <a:xfrm>
            <a:off x="8494776" y="1014966"/>
            <a:ext cx="2176272" cy="448074"/>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fr-FR" sz="1400" dirty="0">
                <a:solidFill>
                  <a:srgbClr val="C00000"/>
                </a:solidFill>
              </a:rPr>
              <a:t>C: </a:t>
            </a:r>
            <a:r>
              <a:rPr lang="fr-FR" sz="1400" dirty="0">
                <a:solidFill>
                  <a:schemeClr val="tx1"/>
                </a:solidFill>
                <a:latin typeface="Baskerville Old Face" panose="02020602080505020303" pitchFamily="18" charset="0"/>
              </a:rPr>
              <a:t>« Channel » Canal / PDV</a:t>
            </a:r>
            <a:endParaRPr lang="fr-FR" sz="1400" dirty="0">
              <a:solidFill>
                <a:srgbClr val="FF0000"/>
              </a:solidFill>
            </a:endParaRPr>
          </a:p>
        </p:txBody>
      </p:sp>
      <p:sp>
        <p:nvSpPr>
          <p:cNvPr id="9" name="Rectangle 8">
            <a:extLst>
              <a:ext uri="{FF2B5EF4-FFF2-40B4-BE49-F238E27FC236}">
                <a16:creationId xmlns:a16="http://schemas.microsoft.com/office/drawing/2014/main" xmlns="" id="{15009BCD-37F8-42B4-A9AA-C72D97CD27EA}"/>
              </a:ext>
            </a:extLst>
          </p:cNvPr>
          <p:cNvSpPr/>
          <p:nvPr/>
        </p:nvSpPr>
        <p:spPr>
          <a:xfrm>
            <a:off x="1985666" y="4258056"/>
            <a:ext cx="5618292" cy="1942848"/>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fr-FR" sz="16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Identifier, à chaque besoin de consommer une boisson:</a:t>
            </a:r>
          </a:p>
          <a:p>
            <a:endParaRPr lang="fr-FR" sz="16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endParaRPr>
          </a:p>
          <a:p>
            <a:pPr marL="342900" indent="-342900">
              <a:buBlip>
                <a:blip r:embed="rId2"/>
              </a:buBlip>
            </a:pPr>
            <a:r>
              <a:rPr lang="fr-FR" sz="16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Que devons-nous offrir comme produit;</a:t>
            </a:r>
          </a:p>
          <a:p>
            <a:pPr marL="342900" indent="-342900">
              <a:buBlip>
                <a:blip r:embed="rId2"/>
              </a:buBlip>
            </a:pPr>
            <a:r>
              <a:rPr lang="fr-FR" sz="16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Dans quel emballage;</a:t>
            </a:r>
          </a:p>
          <a:p>
            <a:pPr marL="342900" indent="-342900">
              <a:buBlip>
                <a:blip r:embed="rId2"/>
              </a:buBlip>
            </a:pPr>
            <a:r>
              <a:rPr lang="fr-FR" sz="16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A quel prix;</a:t>
            </a:r>
          </a:p>
          <a:p>
            <a:pPr marL="342900" indent="-342900">
              <a:buBlip>
                <a:blip r:embed="rId2"/>
              </a:buBlip>
            </a:pPr>
            <a:r>
              <a:rPr lang="fr-FR" sz="1600" b="1" dirty="0">
                <a:solidFill>
                  <a:srgbClr val="C0000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cs typeface="Meiryo UI" panose="020B0604030504040204" pitchFamily="34" charset="-128"/>
              </a:rPr>
              <a:t>Comment rendre accessible ce produit à l’achat;</a:t>
            </a:r>
            <a:endParaRPr lang="fr-FR" sz="1600" dirty="0">
              <a:solidFill>
                <a:schemeClr val="tx1"/>
              </a:solidFill>
            </a:endParaRPr>
          </a:p>
        </p:txBody>
      </p:sp>
      <p:pic>
        <p:nvPicPr>
          <p:cNvPr id="10" name="Picture 3">
            <a:extLst>
              <a:ext uri="{FF2B5EF4-FFF2-40B4-BE49-F238E27FC236}">
                <a16:creationId xmlns:a16="http://schemas.microsoft.com/office/drawing/2014/main" xmlns="" id="{BFBE1EEB-3E8B-4216-BAFF-E7FB97811DF0}"/>
              </a:ext>
            </a:extLst>
          </p:cNvPr>
          <p:cNvPicPr>
            <a:picLocks noChangeAspect="1"/>
          </p:cNvPicPr>
          <p:nvPr/>
        </p:nvPicPr>
        <p:blipFill>
          <a:blip r:embed="rId3"/>
          <a:stretch>
            <a:fillRect/>
          </a:stretch>
        </p:blipFill>
        <p:spPr>
          <a:xfrm>
            <a:off x="8209548" y="4139184"/>
            <a:ext cx="3168634" cy="2376476"/>
          </a:xfrm>
          <a:prstGeom prst="rect">
            <a:avLst/>
          </a:prstGeom>
        </p:spPr>
      </p:pic>
      <p:sp>
        <p:nvSpPr>
          <p:cNvPr id="11" name="Rectangle 10">
            <a:extLst>
              <a:ext uri="{FF2B5EF4-FFF2-40B4-BE49-F238E27FC236}">
                <a16:creationId xmlns:a16="http://schemas.microsoft.com/office/drawing/2014/main" xmlns="" id="{E504970B-70A4-49FB-958B-D42FA2FF4FB0}"/>
              </a:ext>
            </a:extLst>
          </p:cNvPr>
          <p:cNvSpPr/>
          <p:nvPr/>
        </p:nvSpPr>
        <p:spPr>
          <a:xfrm>
            <a:off x="839170" y="0"/>
            <a:ext cx="8954695" cy="707886"/>
          </a:xfrm>
          <a:prstGeom prst="rect">
            <a:avLst/>
          </a:prstGeom>
        </p:spPr>
        <p:txBody>
          <a:bodyPr wrap="none">
            <a:spAutoFit/>
          </a:bodyPr>
          <a:lstStyle/>
          <a:p>
            <a:pPr algn="ctr"/>
            <a:r>
              <a:rPr lang="fr-FR" sz="4000" dirty="0" smtClean="0">
                <a:solidFill>
                  <a:srgbClr val="FF0000"/>
                </a:solidFill>
                <a:latin typeface="Baskerville Old Face" panose="02020602080505020303" pitchFamily="18" charset="0"/>
              </a:rPr>
              <a:t>Stratégie </a:t>
            </a:r>
            <a:r>
              <a:rPr lang="fr-FR" sz="4000" dirty="0">
                <a:solidFill>
                  <a:srgbClr val="FF0000"/>
                </a:solidFill>
                <a:latin typeface="Baskerville Old Face" panose="02020602080505020303" pitchFamily="18" charset="0"/>
              </a:rPr>
              <a:t>merchandising </a:t>
            </a:r>
            <a:r>
              <a:rPr lang="fr-FR" sz="4000" dirty="0" smtClean="0">
                <a:solidFill>
                  <a:srgbClr val="FF0000"/>
                </a:solidFill>
                <a:latin typeface="Baskerville Old Face" panose="02020602080505020303" pitchFamily="18" charset="0"/>
              </a:rPr>
              <a:t>coca-cola OBPPC </a:t>
            </a:r>
            <a:endParaRPr lang="fr-FR" sz="4000" dirty="0">
              <a:solidFill>
                <a:srgbClr val="FF0000"/>
              </a:solidFill>
              <a:latin typeface="Baskerville Old Face" panose="02020602080505020303" pitchFamily="18" charset="0"/>
            </a:endParaRPr>
          </a:p>
        </p:txBody>
      </p:sp>
    </p:spTree>
    <p:extLst>
      <p:ext uri="{BB962C8B-B14F-4D97-AF65-F5344CB8AC3E}">
        <p14:creationId xmlns:p14="http://schemas.microsoft.com/office/powerpoint/2010/main" val="304787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6">
            <a:extLst>
              <a:ext uri="{FF2B5EF4-FFF2-40B4-BE49-F238E27FC236}">
                <a16:creationId xmlns:a16="http://schemas.microsoft.com/office/drawing/2014/main" xmlns="" id="{5F075999-735B-40E6-9EC1-F1B637E175A2}"/>
              </a:ext>
            </a:extLst>
          </p:cNvPr>
          <p:cNvSpPr txBox="1"/>
          <p:nvPr/>
        </p:nvSpPr>
        <p:spPr>
          <a:xfrm>
            <a:off x="8220201" y="3000159"/>
            <a:ext cx="3799485" cy="2554545"/>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Arial" panose="020B0604020202020204" pitchFamily="34" charset="0"/>
              <a:buChar char="•"/>
            </a:pPr>
            <a:r>
              <a:rPr lang="fr-FR" sz="2000" dirty="0">
                <a:solidFill>
                  <a:srgbClr val="002060"/>
                </a:solidFill>
                <a:latin typeface="Times New Roman" panose="02020603050405020304" pitchFamily="18" charset="0"/>
                <a:cs typeface="Times New Roman" panose="02020603050405020304" pitchFamily="18" charset="0"/>
              </a:rPr>
              <a:t>I</a:t>
            </a:r>
            <a:r>
              <a:rPr lang="fr-FR" sz="2000" dirty="0" smtClean="0">
                <a:solidFill>
                  <a:srgbClr val="002060"/>
                </a:solidFill>
                <a:latin typeface="Times New Roman" panose="02020603050405020304" pitchFamily="18" charset="0"/>
                <a:cs typeface="Times New Roman" panose="02020603050405020304" pitchFamily="18" charset="0"/>
              </a:rPr>
              <a:t>dentifier </a:t>
            </a:r>
            <a:r>
              <a:rPr lang="fr-FR" sz="2000" dirty="0">
                <a:solidFill>
                  <a:srgbClr val="002060"/>
                </a:solidFill>
                <a:latin typeface="Times New Roman" panose="02020603050405020304" pitchFamily="18" charset="0"/>
                <a:cs typeface="Times New Roman" panose="02020603050405020304" pitchFamily="18" charset="0"/>
              </a:rPr>
              <a:t>les différentes occasions / opportunités;</a:t>
            </a:r>
          </a:p>
          <a:p>
            <a:pPr marL="342900" indent="-342900">
              <a:buFont typeface="Arial" panose="020B0604020202020204" pitchFamily="34" charset="0"/>
              <a:buChar char="•"/>
            </a:pPr>
            <a:r>
              <a:rPr lang="fr-FR" sz="2000" dirty="0">
                <a:solidFill>
                  <a:srgbClr val="002060"/>
                </a:solidFill>
                <a:latin typeface="Times New Roman" panose="02020603050405020304" pitchFamily="18" charset="0"/>
                <a:cs typeface="Times New Roman" panose="02020603050405020304" pitchFamily="18" charset="0"/>
              </a:rPr>
              <a:t>Valoriser (taille de chaque opportunité), </a:t>
            </a:r>
          </a:p>
          <a:p>
            <a:pPr marL="342900" indent="-342900">
              <a:buFont typeface="Arial" panose="020B0604020202020204" pitchFamily="34" charset="0"/>
              <a:buChar char="•"/>
            </a:pPr>
            <a:r>
              <a:rPr lang="fr-FR" sz="2000" dirty="0">
                <a:solidFill>
                  <a:srgbClr val="002060"/>
                </a:solidFill>
                <a:latin typeface="Times New Roman" panose="02020603050405020304" pitchFamily="18" charset="0"/>
                <a:cs typeface="Times New Roman" panose="02020603050405020304" pitchFamily="18" charset="0"/>
              </a:rPr>
              <a:t>Associer chaque opportunité à une marque / un produit, </a:t>
            </a:r>
          </a:p>
          <a:p>
            <a:pPr marL="342900" indent="-342900">
              <a:buFont typeface="Arial" panose="020B0604020202020204" pitchFamily="34" charset="0"/>
              <a:buChar char="•"/>
            </a:pPr>
            <a:r>
              <a:rPr lang="fr-FR" sz="2000" dirty="0">
                <a:solidFill>
                  <a:srgbClr val="002060"/>
                </a:solidFill>
                <a:latin typeface="Times New Roman" panose="02020603050405020304" pitchFamily="18" charset="0"/>
                <a:cs typeface="Times New Roman" panose="02020603050405020304" pitchFamily="18" charset="0"/>
              </a:rPr>
              <a:t>Adapter tout le Mix produit en conséquence</a:t>
            </a:r>
          </a:p>
        </p:txBody>
      </p:sp>
      <p:sp>
        <p:nvSpPr>
          <p:cNvPr id="5" name="Right Arrow 24">
            <a:extLst>
              <a:ext uri="{FF2B5EF4-FFF2-40B4-BE49-F238E27FC236}">
                <a16:creationId xmlns:a16="http://schemas.microsoft.com/office/drawing/2014/main" xmlns="" id="{C54EB7B8-D81E-4398-84EB-779FE01A701F}"/>
              </a:ext>
            </a:extLst>
          </p:cNvPr>
          <p:cNvSpPr/>
          <p:nvPr/>
        </p:nvSpPr>
        <p:spPr>
          <a:xfrm>
            <a:off x="1311135" y="1231885"/>
            <a:ext cx="6381345" cy="764653"/>
          </a:xfrm>
          <a:prstGeom prst="rightArrow">
            <a:avLst/>
          </a:prstGeom>
          <a:gradFill flip="none" rotWithShape="1">
            <a:gsLst>
              <a:gs pos="0">
                <a:srgbClr val="000082"/>
              </a:gs>
              <a:gs pos="30000">
                <a:srgbClr val="66008F"/>
              </a:gs>
              <a:gs pos="64999">
                <a:srgbClr val="BA0066"/>
              </a:gs>
              <a:gs pos="89999">
                <a:srgbClr val="FF0000"/>
              </a:gs>
              <a:gs pos="100000">
                <a:srgbClr val="FF82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fr-FR" sz="1400" b="1">
                <a:solidFill>
                  <a:prstClr val="white"/>
                </a:solidFill>
              </a:rPr>
              <a:t>Activités</a:t>
            </a:r>
          </a:p>
        </p:txBody>
      </p:sp>
      <p:sp>
        <p:nvSpPr>
          <p:cNvPr id="6" name="Right Arrow 26">
            <a:extLst>
              <a:ext uri="{FF2B5EF4-FFF2-40B4-BE49-F238E27FC236}">
                <a16:creationId xmlns:a16="http://schemas.microsoft.com/office/drawing/2014/main" xmlns="" id="{B5E83C08-8409-427F-B312-9F4D2E59B7CA}"/>
              </a:ext>
            </a:extLst>
          </p:cNvPr>
          <p:cNvSpPr/>
          <p:nvPr/>
        </p:nvSpPr>
        <p:spPr>
          <a:xfrm rot="5400000">
            <a:off x="-1574695" y="3616626"/>
            <a:ext cx="4462977" cy="888276"/>
          </a:xfrm>
          <a:prstGeom prst="rightArrow">
            <a:avLst/>
          </a:prstGeom>
          <a:gradFill flip="none" rotWithShape="1">
            <a:gsLst>
              <a:gs pos="0">
                <a:srgbClr val="000082"/>
              </a:gs>
              <a:gs pos="30000">
                <a:srgbClr val="66008F"/>
              </a:gs>
              <a:gs pos="64999">
                <a:srgbClr val="BA0066"/>
              </a:gs>
              <a:gs pos="89999">
                <a:srgbClr val="FF0000"/>
              </a:gs>
              <a:gs pos="100000">
                <a:srgbClr val="FF82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fr-FR" sz="1400" b="1">
                <a:solidFill>
                  <a:prstClr val="white"/>
                </a:solidFill>
              </a:rPr>
              <a:t>Endroits</a:t>
            </a:r>
          </a:p>
        </p:txBody>
      </p:sp>
      <p:grpSp>
        <p:nvGrpSpPr>
          <p:cNvPr id="7" name="Group 12">
            <a:extLst>
              <a:ext uri="{FF2B5EF4-FFF2-40B4-BE49-F238E27FC236}">
                <a16:creationId xmlns:a16="http://schemas.microsoft.com/office/drawing/2014/main" xmlns="" id="{A7B9E4A5-2AAC-4AF2-8466-BD2884895C89}"/>
              </a:ext>
            </a:extLst>
          </p:cNvPr>
          <p:cNvGrpSpPr/>
          <p:nvPr/>
        </p:nvGrpSpPr>
        <p:grpSpPr>
          <a:xfrm>
            <a:off x="0" y="1069570"/>
            <a:ext cx="1702750" cy="1433015"/>
            <a:chOff x="745589" y="436099"/>
            <a:chExt cx="1392700" cy="1252025"/>
          </a:xfrm>
        </p:grpSpPr>
        <p:sp>
          <p:nvSpPr>
            <p:cNvPr id="8" name="Oval 28">
              <a:extLst>
                <a:ext uri="{FF2B5EF4-FFF2-40B4-BE49-F238E27FC236}">
                  <a16:creationId xmlns:a16="http://schemas.microsoft.com/office/drawing/2014/main" xmlns="" id="{FEF2BC83-BF38-4351-A99C-4513D5DEC995}"/>
                </a:ext>
              </a:extLst>
            </p:cNvPr>
            <p:cNvSpPr/>
            <p:nvPr/>
          </p:nvSpPr>
          <p:spPr>
            <a:xfrm>
              <a:off x="745589" y="436099"/>
              <a:ext cx="1392700" cy="125202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sp>
          <p:nvSpPr>
            <p:cNvPr id="9" name="TextBox 32">
              <a:extLst>
                <a:ext uri="{FF2B5EF4-FFF2-40B4-BE49-F238E27FC236}">
                  <a16:creationId xmlns:a16="http://schemas.microsoft.com/office/drawing/2014/main" xmlns="" id="{0765F03F-59A7-4EFC-9920-516792C2E689}"/>
                </a:ext>
              </a:extLst>
            </p:cNvPr>
            <p:cNvSpPr txBox="1"/>
            <p:nvPr/>
          </p:nvSpPr>
          <p:spPr>
            <a:xfrm rot="19127460">
              <a:off x="939993" y="764677"/>
              <a:ext cx="1190605" cy="268905"/>
            </a:xfrm>
            <a:prstGeom prst="rect">
              <a:avLst/>
            </a:prstGeom>
            <a:noFill/>
          </p:spPr>
          <p:txBody>
            <a:bodyPr wrap="square" rtlCol="0">
              <a:spAutoFit/>
            </a:bodyPr>
            <a:lstStyle/>
            <a:p>
              <a:pPr fontAlgn="base">
                <a:spcBef>
                  <a:spcPct val="0"/>
                </a:spcBef>
                <a:spcAft>
                  <a:spcPct val="0"/>
                </a:spcAft>
              </a:pPr>
              <a:r>
                <a:rPr lang="fr-FR" sz="1400" b="1" dirty="0">
                  <a:solidFill>
                    <a:prstClr val="white"/>
                  </a:solidFill>
                  <a:cs typeface="Arial" charset="0"/>
                </a:rPr>
                <a:t>OCCASIONS</a:t>
              </a:r>
            </a:p>
          </p:txBody>
        </p:sp>
      </p:grpSp>
      <p:grpSp>
        <p:nvGrpSpPr>
          <p:cNvPr id="10" name="Group 149">
            <a:extLst>
              <a:ext uri="{FF2B5EF4-FFF2-40B4-BE49-F238E27FC236}">
                <a16:creationId xmlns:a16="http://schemas.microsoft.com/office/drawing/2014/main" xmlns="" id="{13FD56BB-EB4D-4F86-8F28-0AF28B2C3A4B}"/>
              </a:ext>
            </a:extLst>
          </p:cNvPr>
          <p:cNvGrpSpPr/>
          <p:nvPr/>
        </p:nvGrpSpPr>
        <p:grpSpPr>
          <a:xfrm>
            <a:off x="3436223" y="1867468"/>
            <a:ext cx="1899136" cy="1184850"/>
            <a:chOff x="1966093" y="1849451"/>
            <a:chExt cx="1589644" cy="1033658"/>
          </a:xfrm>
        </p:grpSpPr>
        <p:sp>
          <p:nvSpPr>
            <p:cNvPr id="11" name="Oval 38">
              <a:extLst>
                <a:ext uri="{FF2B5EF4-FFF2-40B4-BE49-F238E27FC236}">
                  <a16:creationId xmlns:a16="http://schemas.microsoft.com/office/drawing/2014/main" xmlns="" id="{FCB7A097-783C-44F9-A869-106676C1074F}"/>
                </a:ext>
              </a:extLst>
            </p:cNvPr>
            <p:cNvSpPr/>
            <p:nvPr/>
          </p:nvSpPr>
          <p:spPr>
            <a:xfrm>
              <a:off x="2198622" y="1849451"/>
              <a:ext cx="685944" cy="611182"/>
            </a:xfrm>
            <a:prstGeom prst="ellipse">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grpSp>
          <p:nvGrpSpPr>
            <p:cNvPr id="12" name="noun_project_0115.eps">
              <a:extLst>
                <a:ext uri="{FF2B5EF4-FFF2-40B4-BE49-F238E27FC236}">
                  <a16:creationId xmlns:a16="http://schemas.microsoft.com/office/drawing/2014/main" xmlns="" id="{A330B896-38DE-487C-AF19-FBCE402F552F}"/>
                </a:ext>
              </a:extLst>
            </p:cNvPr>
            <p:cNvGrpSpPr>
              <a:grpSpLocks/>
            </p:cNvGrpSpPr>
            <p:nvPr/>
          </p:nvGrpSpPr>
          <p:grpSpPr bwMode="auto">
            <a:xfrm>
              <a:off x="2344743" y="1962291"/>
              <a:ext cx="389207" cy="311857"/>
              <a:chOff x="1810" y="1586"/>
              <a:chExt cx="384" cy="264"/>
            </a:xfrm>
          </p:grpSpPr>
          <p:sp>
            <p:nvSpPr>
              <p:cNvPr id="14" name="Freeform 110">
                <a:extLst>
                  <a:ext uri="{FF2B5EF4-FFF2-40B4-BE49-F238E27FC236}">
                    <a16:creationId xmlns:a16="http://schemas.microsoft.com/office/drawing/2014/main" xmlns="" id="{05C45464-CC31-4CC2-AE73-035AC85FFA56}"/>
                  </a:ext>
                </a:extLst>
              </p:cNvPr>
              <p:cNvSpPr>
                <a:spLocks noEditPoints="1"/>
              </p:cNvSpPr>
              <p:nvPr/>
            </p:nvSpPr>
            <p:spPr bwMode="auto">
              <a:xfrm>
                <a:off x="1810" y="1586"/>
                <a:ext cx="384" cy="264"/>
              </a:xfrm>
              <a:custGeom>
                <a:avLst/>
                <a:gdLst/>
                <a:ahLst/>
                <a:cxnLst>
                  <a:cxn ang="0">
                    <a:pos x="138" y="138"/>
                  </a:cxn>
                  <a:cxn ang="0">
                    <a:pos x="138" y="1968"/>
                  </a:cxn>
                  <a:cxn ang="0">
                    <a:pos x="3318" y="1968"/>
                  </a:cxn>
                  <a:cxn ang="0">
                    <a:pos x="3318" y="138"/>
                  </a:cxn>
                  <a:cxn ang="0">
                    <a:pos x="138" y="138"/>
                  </a:cxn>
                  <a:cxn ang="0">
                    <a:pos x="86" y="0"/>
                  </a:cxn>
                  <a:cxn ang="0">
                    <a:pos x="3370" y="0"/>
                  </a:cxn>
                  <a:cxn ang="0">
                    <a:pos x="3391" y="3"/>
                  </a:cxn>
                  <a:cxn ang="0">
                    <a:pos x="3411" y="12"/>
                  </a:cxn>
                  <a:cxn ang="0">
                    <a:pos x="3429" y="23"/>
                  </a:cxn>
                  <a:cxn ang="0">
                    <a:pos x="3441" y="40"/>
                  </a:cxn>
                  <a:cxn ang="0">
                    <a:pos x="3451" y="59"/>
                  </a:cxn>
                  <a:cxn ang="0">
                    <a:pos x="3455" y="80"/>
                  </a:cxn>
                  <a:cxn ang="0">
                    <a:pos x="3456" y="2296"/>
                  </a:cxn>
                  <a:cxn ang="0">
                    <a:pos x="3453" y="2319"/>
                  </a:cxn>
                  <a:cxn ang="0">
                    <a:pos x="3444" y="2339"/>
                  </a:cxn>
                  <a:cxn ang="0">
                    <a:pos x="3431" y="2357"/>
                  </a:cxn>
                  <a:cxn ang="0">
                    <a:pos x="3413" y="2370"/>
                  </a:cxn>
                  <a:cxn ang="0">
                    <a:pos x="3392" y="2379"/>
                  </a:cxn>
                  <a:cxn ang="0">
                    <a:pos x="3370" y="2382"/>
                  </a:cxn>
                  <a:cxn ang="0">
                    <a:pos x="86" y="2382"/>
                  </a:cxn>
                  <a:cxn ang="0">
                    <a:pos x="64" y="2379"/>
                  </a:cxn>
                  <a:cxn ang="0">
                    <a:pos x="43" y="2370"/>
                  </a:cxn>
                  <a:cxn ang="0">
                    <a:pos x="25" y="2357"/>
                  </a:cxn>
                  <a:cxn ang="0">
                    <a:pos x="12" y="2339"/>
                  </a:cxn>
                  <a:cxn ang="0">
                    <a:pos x="3" y="2319"/>
                  </a:cxn>
                  <a:cxn ang="0">
                    <a:pos x="0" y="2296"/>
                  </a:cxn>
                  <a:cxn ang="0">
                    <a:pos x="1" y="80"/>
                  </a:cxn>
                  <a:cxn ang="0">
                    <a:pos x="5" y="59"/>
                  </a:cxn>
                  <a:cxn ang="0">
                    <a:pos x="15" y="40"/>
                  </a:cxn>
                  <a:cxn ang="0">
                    <a:pos x="27" y="23"/>
                  </a:cxn>
                  <a:cxn ang="0">
                    <a:pos x="45" y="12"/>
                  </a:cxn>
                  <a:cxn ang="0">
                    <a:pos x="65" y="3"/>
                  </a:cxn>
                  <a:cxn ang="0">
                    <a:pos x="86" y="0"/>
                  </a:cxn>
                </a:cxnLst>
                <a:rect l="0" t="0" r="r" b="b"/>
                <a:pathLst>
                  <a:path w="3456" h="2382">
                    <a:moveTo>
                      <a:pt x="138" y="138"/>
                    </a:moveTo>
                    <a:lnTo>
                      <a:pt x="138" y="1968"/>
                    </a:lnTo>
                    <a:lnTo>
                      <a:pt x="3318" y="1968"/>
                    </a:lnTo>
                    <a:lnTo>
                      <a:pt x="3318" y="138"/>
                    </a:lnTo>
                    <a:lnTo>
                      <a:pt x="138" y="138"/>
                    </a:lnTo>
                    <a:close/>
                    <a:moveTo>
                      <a:pt x="86" y="0"/>
                    </a:moveTo>
                    <a:lnTo>
                      <a:pt x="3370" y="0"/>
                    </a:lnTo>
                    <a:lnTo>
                      <a:pt x="3391" y="3"/>
                    </a:lnTo>
                    <a:lnTo>
                      <a:pt x="3411" y="12"/>
                    </a:lnTo>
                    <a:lnTo>
                      <a:pt x="3429" y="23"/>
                    </a:lnTo>
                    <a:lnTo>
                      <a:pt x="3441" y="40"/>
                    </a:lnTo>
                    <a:lnTo>
                      <a:pt x="3451" y="59"/>
                    </a:lnTo>
                    <a:lnTo>
                      <a:pt x="3455" y="80"/>
                    </a:lnTo>
                    <a:lnTo>
                      <a:pt x="3456" y="2296"/>
                    </a:lnTo>
                    <a:lnTo>
                      <a:pt x="3453" y="2319"/>
                    </a:lnTo>
                    <a:lnTo>
                      <a:pt x="3444" y="2339"/>
                    </a:lnTo>
                    <a:lnTo>
                      <a:pt x="3431" y="2357"/>
                    </a:lnTo>
                    <a:lnTo>
                      <a:pt x="3413" y="2370"/>
                    </a:lnTo>
                    <a:lnTo>
                      <a:pt x="3392" y="2379"/>
                    </a:lnTo>
                    <a:lnTo>
                      <a:pt x="3370" y="2382"/>
                    </a:lnTo>
                    <a:lnTo>
                      <a:pt x="86" y="2382"/>
                    </a:lnTo>
                    <a:lnTo>
                      <a:pt x="64" y="2379"/>
                    </a:lnTo>
                    <a:lnTo>
                      <a:pt x="43" y="2370"/>
                    </a:lnTo>
                    <a:lnTo>
                      <a:pt x="25" y="2357"/>
                    </a:lnTo>
                    <a:lnTo>
                      <a:pt x="12" y="2339"/>
                    </a:lnTo>
                    <a:lnTo>
                      <a:pt x="3" y="2319"/>
                    </a:lnTo>
                    <a:lnTo>
                      <a:pt x="0" y="2296"/>
                    </a:lnTo>
                    <a:lnTo>
                      <a:pt x="1" y="80"/>
                    </a:lnTo>
                    <a:lnTo>
                      <a:pt x="5" y="59"/>
                    </a:lnTo>
                    <a:lnTo>
                      <a:pt x="15" y="40"/>
                    </a:lnTo>
                    <a:lnTo>
                      <a:pt x="27" y="23"/>
                    </a:lnTo>
                    <a:lnTo>
                      <a:pt x="45" y="12"/>
                    </a:lnTo>
                    <a:lnTo>
                      <a:pt x="65" y="3"/>
                    </a:lnTo>
                    <a:lnTo>
                      <a:pt x="86"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5" name="Freeform 111">
                <a:extLst>
                  <a:ext uri="{FF2B5EF4-FFF2-40B4-BE49-F238E27FC236}">
                    <a16:creationId xmlns:a16="http://schemas.microsoft.com/office/drawing/2014/main" xmlns="" id="{1B36CA75-3630-4D4D-89DC-1A4990C781A4}"/>
                  </a:ext>
                </a:extLst>
              </p:cNvPr>
              <p:cNvSpPr>
                <a:spLocks/>
              </p:cNvSpPr>
              <p:nvPr/>
            </p:nvSpPr>
            <p:spPr bwMode="auto">
              <a:xfrm>
                <a:off x="1938" y="1655"/>
                <a:ext cx="128" cy="42"/>
              </a:xfrm>
              <a:custGeom>
                <a:avLst/>
                <a:gdLst/>
                <a:ahLst/>
                <a:cxnLst>
                  <a:cxn ang="0">
                    <a:pos x="198" y="0"/>
                  </a:cxn>
                  <a:cxn ang="0">
                    <a:pos x="958" y="0"/>
                  </a:cxn>
                  <a:cxn ang="0">
                    <a:pos x="958" y="35"/>
                  </a:cxn>
                  <a:cxn ang="0">
                    <a:pos x="959" y="68"/>
                  </a:cxn>
                  <a:cxn ang="0">
                    <a:pos x="961" y="101"/>
                  </a:cxn>
                  <a:cxn ang="0">
                    <a:pos x="965" y="132"/>
                  </a:cxn>
                  <a:cxn ang="0">
                    <a:pos x="972" y="160"/>
                  </a:cxn>
                  <a:cxn ang="0">
                    <a:pos x="981" y="188"/>
                  </a:cxn>
                  <a:cxn ang="0">
                    <a:pos x="993" y="212"/>
                  </a:cxn>
                  <a:cxn ang="0">
                    <a:pos x="1007" y="235"/>
                  </a:cxn>
                  <a:cxn ang="0">
                    <a:pos x="1025" y="255"/>
                  </a:cxn>
                  <a:cxn ang="0">
                    <a:pos x="1046" y="273"/>
                  </a:cxn>
                  <a:cxn ang="0">
                    <a:pos x="1070" y="288"/>
                  </a:cxn>
                  <a:cxn ang="0">
                    <a:pos x="1098" y="302"/>
                  </a:cxn>
                  <a:cxn ang="0">
                    <a:pos x="1131" y="311"/>
                  </a:cxn>
                  <a:cxn ang="0">
                    <a:pos x="1141" y="316"/>
                  </a:cxn>
                  <a:cxn ang="0">
                    <a:pos x="1149" y="324"/>
                  </a:cxn>
                  <a:cxn ang="0">
                    <a:pos x="1154" y="333"/>
                  </a:cxn>
                  <a:cxn ang="0">
                    <a:pos x="1156" y="343"/>
                  </a:cxn>
                  <a:cxn ang="0">
                    <a:pos x="1156" y="354"/>
                  </a:cxn>
                  <a:cxn ang="0">
                    <a:pos x="1154" y="364"/>
                  </a:cxn>
                  <a:cxn ang="0">
                    <a:pos x="1149" y="373"/>
                  </a:cxn>
                  <a:cxn ang="0">
                    <a:pos x="1141" y="378"/>
                  </a:cxn>
                  <a:cxn ang="0">
                    <a:pos x="1131" y="380"/>
                  </a:cxn>
                  <a:cxn ang="0">
                    <a:pos x="25" y="380"/>
                  </a:cxn>
                  <a:cxn ang="0">
                    <a:pos x="15" y="378"/>
                  </a:cxn>
                  <a:cxn ang="0">
                    <a:pos x="7" y="373"/>
                  </a:cxn>
                  <a:cxn ang="0">
                    <a:pos x="2" y="364"/>
                  </a:cxn>
                  <a:cxn ang="0">
                    <a:pos x="0" y="354"/>
                  </a:cxn>
                  <a:cxn ang="0">
                    <a:pos x="0" y="343"/>
                  </a:cxn>
                  <a:cxn ang="0">
                    <a:pos x="2" y="333"/>
                  </a:cxn>
                  <a:cxn ang="0">
                    <a:pos x="7" y="324"/>
                  </a:cxn>
                  <a:cxn ang="0">
                    <a:pos x="15" y="316"/>
                  </a:cxn>
                  <a:cxn ang="0">
                    <a:pos x="25" y="311"/>
                  </a:cxn>
                  <a:cxn ang="0">
                    <a:pos x="58" y="302"/>
                  </a:cxn>
                  <a:cxn ang="0">
                    <a:pos x="86" y="288"/>
                  </a:cxn>
                  <a:cxn ang="0">
                    <a:pos x="110" y="273"/>
                  </a:cxn>
                  <a:cxn ang="0">
                    <a:pos x="131" y="255"/>
                  </a:cxn>
                  <a:cxn ang="0">
                    <a:pos x="149" y="235"/>
                  </a:cxn>
                  <a:cxn ang="0">
                    <a:pos x="163" y="212"/>
                  </a:cxn>
                  <a:cxn ang="0">
                    <a:pos x="175" y="188"/>
                  </a:cxn>
                  <a:cxn ang="0">
                    <a:pos x="184" y="160"/>
                  </a:cxn>
                  <a:cxn ang="0">
                    <a:pos x="191" y="132"/>
                  </a:cxn>
                  <a:cxn ang="0">
                    <a:pos x="195" y="101"/>
                  </a:cxn>
                  <a:cxn ang="0">
                    <a:pos x="197" y="68"/>
                  </a:cxn>
                  <a:cxn ang="0">
                    <a:pos x="198" y="35"/>
                  </a:cxn>
                  <a:cxn ang="0">
                    <a:pos x="198" y="0"/>
                  </a:cxn>
                </a:cxnLst>
                <a:rect l="0" t="0" r="r" b="b"/>
                <a:pathLst>
                  <a:path w="1156" h="380">
                    <a:moveTo>
                      <a:pt x="198" y="0"/>
                    </a:moveTo>
                    <a:lnTo>
                      <a:pt x="958" y="0"/>
                    </a:lnTo>
                    <a:lnTo>
                      <a:pt x="958" y="35"/>
                    </a:lnTo>
                    <a:lnTo>
                      <a:pt x="959" y="68"/>
                    </a:lnTo>
                    <a:lnTo>
                      <a:pt x="961" y="101"/>
                    </a:lnTo>
                    <a:lnTo>
                      <a:pt x="965" y="132"/>
                    </a:lnTo>
                    <a:lnTo>
                      <a:pt x="972" y="160"/>
                    </a:lnTo>
                    <a:lnTo>
                      <a:pt x="981" y="188"/>
                    </a:lnTo>
                    <a:lnTo>
                      <a:pt x="993" y="212"/>
                    </a:lnTo>
                    <a:lnTo>
                      <a:pt x="1007" y="235"/>
                    </a:lnTo>
                    <a:lnTo>
                      <a:pt x="1025" y="255"/>
                    </a:lnTo>
                    <a:lnTo>
                      <a:pt x="1046" y="273"/>
                    </a:lnTo>
                    <a:lnTo>
                      <a:pt x="1070" y="288"/>
                    </a:lnTo>
                    <a:lnTo>
                      <a:pt x="1098" y="302"/>
                    </a:lnTo>
                    <a:lnTo>
                      <a:pt x="1131" y="311"/>
                    </a:lnTo>
                    <a:lnTo>
                      <a:pt x="1141" y="316"/>
                    </a:lnTo>
                    <a:lnTo>
                      <a:pt x="1149" y="324"/>
                    </a:lnTo>
                    <a:lnTo>
                      <a:pt x="1154" y="333"/>
                    </a:lnTo>
                    <a:lnTo>
                      <a:pt x="1156" y="343"/>
                    </a:lnTo>
                    <a:lnTo>
                      <a:pt x="1156" y="354"/>
                    </a:lnTo>
                    <a:lnTo>
                      <a:pt x="1154" y="364"/>
                    </a:lnTo>
                    <a:lnTo>
                      <a:pt x="1149" y="373"/>
                    </a:lnTo>
                    <a:lnTo>
                      <a:pt x="1141" y="378"/>
                    </a:lnTo>
                    <a:lnTo>
                      <a:pt x="1131" y="380"/>
                    </a:lnTo>
                    <a:lnTo>
                      <a:pt x="25" y="380"/>
                    </a:lnTo>
                    <a:lnTo>
                      <a:pt x="15" y="378"/>
                    </a:lnTo>
                    <a:lnTo>
                      <a:pt x="7" y="373"/>
                    </a:lnTo>
                    <a:lnTo>
                      <a:pt x="2" y="364"/>
                    </a:lnTo>
                    <a:lnTo>
                      <a:pt x="0" y="354"/>
                    </a:lnTo>
                    <a:lnTo>
                      <a:pt x="0" y="343"/>
                    </a:lnTo>
                    <a:lnTo>
                      <a:pt x="2" y="333"/>
                    </a:lnTo>
                    <a:lnTo>
                      <a:pt x="7" y="324"/>
                    </a:lnTo>
                    <a:lnTo>
                      <a:pt x="15" y="316"/>
                    </a:lnTo>
                    <a:lnTo>
                      <a:pt x="25" y="311"/>
                    </a:lnTo>
                    <a:lnTo>
                      <a:pt x="58" y="302"/>
                    </a:lnTo>
                    <a:lnTo>
                      <a:pt x="86" y="288"/>
                    </a:lnTo>
                    <a:lnTo>
                      <a:pt x="110" y="273"/>
                    </a:lnTo>
                    <a:lnTo>
                      <a:pt x="131" y="255"/>
                    </a:lnTo>
                    <a:lnTo>
                      <a:pt x="149" y="235"/>
                    </a:lnTo>
                    <a:lnTo>
                      <a:pt x="163" y="212"/>
                    </a:lnTo>
                    <a:lnTo>
                      <a:pt x="175" y="188"/>
                    </a:lnTo>
                    <a:lnTo>
                      <a:pt x="184" y="160"/>
                    </a:lnTo>
                    <a:lnTo>
                      <a:pt x="191" y="132"/>
                    </a:lnTo>
                    <a:lnTo>
                      <a:pt x="195" y="101"/>
                    </a:lnTo>
                    <a:lnTo>
                      <a:pt x="197" y="68"/>
                    </a:lnTo>
                    <a:lnTo>
                      <a:pt x="198" y="35"/>
                    </a:lnTo>
                    <a:lnTo>
                      <a:pt x="198"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grpSp>
        <p:sp>
          <p:nvSpPr>
            <p:cNvPr id="13" name="TextBox 49">
              <a:extLst>
                <a:ext uri="{FF2B5EF4-FFF2-40B4-BE49-F238E27FC236}">
                  <a16:creationId xmlns:a16="http://schemas.microsoft.com/office/drawing/2014/main" xmlns="" id="{493A2433-3794-4FDD-8DED-8E468934FA31}"/>
                </a:ext>
              </a:extLst>
            </p:cNvPr>
            <p:cNvSpPr txBox="1"/>
            <p:nvPr/>
          </p:nvSpPr>
          <p:spPr>
            <a:xfrm>
              <a:off x="1966093" y="2520630"/>
              <a:ext cx="1589644" cy="362479"/>
            </a:xfrm>
            <a:prstGeom prst="rect">
              <a:avLst/>
            </a:prstGeom>
            <a:noFill/>
          </p:spPr>
          <p:txBody>
            <a:bodyPr wrap="square" rtlCol="0">
              <a:spAutoFit/>
            </a:bodyPr>
            <a:lstStyle/>
            <a:p>
              <a:pPr fontAlgn="base">
                <a:spcBef>
                  <a:spcPct val="0"/>
                </a:spcBef>
                <a:spcAft>
                  <a:spcPct val="0"/>
                </a:spcAft>
              </a:pPr>
              <a:r>
                <a:rPr lang="fr-FR" sz="1050" b="1">
                  <a:solidFill>
                    <a:prstClr val="black"/>
                  </a:solidFill>
                  <a:cs typeface="Arial" charset="0"/>
                </a:rPr>
                <a:t>Regarder la Télé </a:t>
              </a:r>
            </a:p>
            <a:p>
              <a:pPr fontAlgn="base">
                <a:spcBef>
                  <a:spcPct val="0"/>
                </a:spcBef>
                <a:spcAft>
                  <a:spcPct val="0"/>
                </a:spcAft>
              </a:pPr>
              <a:r>
                <a:rPr lang="fr-FR" sz="1050" b="1">
                  <a:solidFill>
                    <a:prstClr val="black"/>
                  </a:solidFill>
                  <a:cs typeface="Arial" charset="0"/>
                </a:rPr>
                <a:t>à la maison</a:t>
              </a:r>
            </a:p>
          </p:txBody>
        </p:sp>
      </p:grpSp>
      <p:grpSp>
        <p:nvGrpSpPr>
          <p:cNvPr id="16" name="Group 165">
            <a:extLst>
              <a:ext uri="{FF2B5EF4-FFF2-40B4-BE49-F238E27FC236}">
                <a16:creationId xmlns:a16="http://schemas.microsoft.com/office/drawing/2014/main" xmlns="" id="{BFC5943A-B2AB-450D-944A-BEC0BFDE7FA5}"/>
              </a:ext>
            </a:extLst>
          </p:cNvPr>
          <p:cNvGrpSpPr/>
          <p:nvPr/>
        </p:nvGrpSpPr>
        <p:grpSpPr>
          <a:xfrm>
            <a:off x="5325706" y="3847766"/>
            <a:ext cx="1184033" cy="952078"/>
            <a:chOff x="5397302" y="4806462"/>
            <a:chExt cx="1184033" cy="952078"/>
          </a:xfrm>
        </p:grpSpPr>
        <p:sp>
          <p:nvSpPr>
            <p:cNvPr id="17" name="Oval 53">
              <a:extLst>
                <a:ext uri="{FF2B5EF4-FFF2-40B4-BE49-F238E27FC236}">
                  <a16:creationId xmlns:a16="http://schemas.microsoft.com/office/drawing/2014/main" xmlns="" id="{2DA69FAE-8670-43C6-8B3C-A518EAE416EB}"/>
                </a:ext>
              </a:extLst>
            </p:cNvPr>
            <p:cNvSpPr/>
            <p:nvPr/>
          </p:nvSpPr>
          <p:spPr>
            <a:xfrm>
              <a:off x="5450256" y="4806462"/>
              <a:ext cx="834028" cy="698164"/>
            </a:xfrm>
            <a:prstGeom prst="ellipse">
              <a:avLst/>
            </a:prstGeom>
            <a:solidFill>
              <a:schemeClr val="bg1">
                <a:lumMod val="85000"/>
              </a:schemeClr>
            </a:solidFill>
            <a:ln w="57150">
              <a:solidFill>
                <a:srgbClr val="5400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sp>
          <p:nvSpPr>
            <p:cNvPr id="18" name="TextBox 54">
              <a:extLst>
                <a:ext uri="{FF2B5EF4-FFF2-40B4-BE49-F238E27FC236}">
                  <a16:creationId xmlns:a16="http://schemas.microsoft.com/office/drawing/2014/main" xmlns="" id="{4A589561-51AA-4DBE-BE9A-2483C684B0ED}"/>
                </a:ext>
              </a:extLst>
            </p:cNvPr>
            <p:cNvSpPr txBox="1"/>
            <p:nvPr/>
          </p:nvSpPr>
          <p:spPr>
            <a:xfrm>
              <a:off x="5397302" y="5504624"/>
              <a:ext cx="1184033" cy="253916"/>
            </a:xfrm>
            <a:prstGeom prst="rect">
              <a:avLst/>
            </a:prstGeom>
            <a:noFill/>
          </p:spPr>
          <p:txBody>
            <a:bodyPr wrap="square" rtlCol="0">
              <a:spAutoFit/>
            </a:bodyPr>
            <a:lstStyle/>
            <a:p>
              <a:pPr fontAlgn="base">
                <a:spcBef>
                  <a:spcPct val="0"/>
                </a:spcBef>
                <a:spcAft>
                  <a:spcPct val="0"/>
                </a:spcAft>
              </a:pPr>
              <a:r>
                <a:rPr lang="fr-FR" sz="1050" b="1">
                  <a:solidFill>
                    <a:prstClr val="black"/>
                  </a:solidFill>
                  <a:cs typeface="Arial" charset="0"/>
                </a:rPr>
                <a:t>Au boulot</a:t>
              </a:r>
            </a:p>
          </p:txBody>
        </p:sp>
        <p:grpSp>
          <p:nvGrpSpPr>
            <p:cNvPr id="19" name="noun_project_1539.eps">
              <a:extLst>
                <a:ext uri="{FF2B5EF4-FFF2-40B4-BE49-F238E27FC236}">
                  <a16:creationId xmlns:a16="http://schemas.microsoft.com/office/drawing/2014/main" xmlns="" id="{ADB3411C-81A6-4290-88A1-7D101DD20D24}"/>
                </a:ext>
              </a:extLst>
            </p:cNvPr>
            <p:cNvGrpSpPr>
              <a:grpSpLocks/>
            </p:cNvGrpSpPr>
            <p:nvPr/>
          </p:nvGrpSpPr>
          <p:grpSpPr bwMode="auto">
            <a:xfrm>
              <a:off x="5657337" y="4909625"/>
              <a:ext cx="462109" cy="511788"/>
              <a:chOff x="4503" y="3056"/>
              <a:chExt cx="219" cy="235"/>
            </a:xfrm>
          </p:grpSpPr>
          <p:sp>
            <p:nvSpPr>
              <p:cNvPr id="20" name="Freeform 316">
                <a:extLst>
                  <a:ext uri="{FF2B5EF4-FFF2-40B4-BE49-F238E27FC236}">
                    <a16:creationId xmlns:a16="http://schemas.microsoft.com/office/drawing/2014/main" xmlns="" id="{FA8A100C-0979-48A0-8A92-5792ECDE2715}"/>
                  </a:ext>
                </a:extLst>
              </p:cNvPr>
              <p:cNvSpPr>
                <a:spLocks/>
              </p:cNvSpPr>
              <p:nvPr/>
            </p:nvSpPr>
            <p:spPr bwMode="auto">
              <a:xfrm>
                <a:off x="4503" y="3096"/>
                <a:ext cx="153" cy="195"/>
              </a:xfrm>
              <a:custGeom>
                <a:avLst/>
                <a:gdLst/>
                <a:ahLst/>
                <a:cxnLst>
                  <a:cxn ang="0">
                    <a:pos x="980" y="2"/>
                  </a:cxn>
                  <a:cxn ang="0">
                    <a:pos x="1033" y="21"/>
                  </a:cxn>
                  <a:cxn ang="0">
                    <a:pos x="1078" y="57"/>
                  </a:cxn>
                  <a:cxn ang="0">
                    <a:pos x="1098" y="88"/>
                  </a:cxn>
                  <a:cxn ang="0">
                    <a:pos x="1109" y="112"/>
                  </a:cxn>
                  <a:cxn ang="0">
                    <a:pos x="2178" y="791"/>
                  </a:cxn>
                  <a:cxn ang="0">
                    <a:pos x="2232" y="804"/>
                  </a:cxn>
                  <a:cxn ang="0">
                    <a:pos x="2273" y="837"/>
                  </a:cxn>
                  <a:cxn ang="0">
                    <a:pos x="2297" y="885"/>
                  </a:cxn>
                  <a:cxn ang="0">
                    <a:pos x="2297" y="942"/>
                  </a:cxn>
                  <a:cxn ang="0">
                    <a:pos x="2273" y="990"/>
                  </a:cxn>
                  <a:cxn ang="0">
                    <a:pos x="2232" y="1023"/>
                  </a:cxn>
                  <a:cxn ang="0">
                    <a:pos x="2178" y="1036"/>
                  </a:cxn>
                  <a:cxn ang="0">
                    <a:pos x="1241" y="1033"/>
                  </a:cxn>
                  <a:cxn ang="0">
                    <a:pos x="1196" y="1013"/>
                  </a:cxn>
                  <a:cxn ang="0">
                    <a:pos x="1161" y="977"/>
                  </a:cxn>
                  <a:cxn ang="0">
                    <a:pos x="947" y="387"/>
                  </a:cxn>
                  <a:cxn ang="0">
                    <a:pos x="809" y="537"/>
                  </a:cxn>
                  <a:cxn ang="0">
                    <a:pos x="692" y="690"/>
                  </a:cxn>
                  <a:cxn ang="0">
                    <a:pos x="597" y="842"/>
                  </a:cxn>
                  <a:cxn ang="0">
                    <a:pos x="519" y="992"/>
                  </a:cxn>
                  <a:cxn ang="0">
                    <a:pos x="458" y="1136"/>
                  </a:cxn>
                  <a:cxn ang="0">
                    <a:pos x="411" y="1271"/>
                  </a:cxn>
                  <a:cxn ang="0">
                    <a:pos x="378" y="1394"/>
                  </a:cxn>
                  <a:cxn ang="0">
                    <a:pos x="354" y="1501"/>
                  </a:cxn>
                  <a:cxn ang="0">
                    <a:pos x="1266" y="1548"/>
                  </a:cxn>
                  <a:cxn ang="0">
                    <a:pos x="1329" y="1561"/>
                  </a:cxn>
                  <a:cxn ang="0">
                    <a:pos x="1382" y="1595"/>
                  </a:cxn>
                  <a:cxn ang="0">
                    <a:pos x="1416" y="1648"/>
                  </a:cxn>
                  <a:cxn ang="0">
                    <a:pos x="1429" y="1711"/>
                  </a:cxn>
                  <a:cxn ang="0">
                    <a:pos x="1426" y="2790"/>
                  </a:cxn>
                  <a:cxn ang="0">
                    <a:pos x="1401" y="2848"/>
                  </a:cxn>
                  <a:cxn ang="0">
                    <a:pos x="1357" y="2892"/>
                  </a:cxn>
                  <a:cxn ang="0">
                    <a:pos x="1299" y="2917"/>
                  </a:cxn>
                  <a:cxn ang="0">
                    <a:pos x="1233" y="2917"/>
                  </a:cxn>
                  <a:cxn ang="0">
                    <a:pos x="1174" y="2892"/>
                  </a:cxn>
                  <a:cxn ang="0">
                    <a:pos x="1130" y="2848"/>
                  </a:cxn>
                  <a:cxn ang="0">
                    <a:pos x="1106" y="2790"/>
                  </a:cxn>
                  <a:cxn ang="0">
                    <a:pos x="1102" y="1874"/>
                  </a:cxn>
                  <a:cxn ang="0">
                    <a:pos x="137" y="1872"/>
                  </a:cxn>
                  <a:cxn ang="0">
                    <a:pos x="89" y="1856"/>
                  </a:cxn>
                  <a:cxn ang="0">
                    <a:pos x="47" y="1825"/>
                  </a:cxn>
                  <a:cxn ang="0">
                    <a:pos x="17" y="1783"/>
                  </a:cxn>
                  <a:cxn ang="0">
                    <a:pos x="2" y="1734"/>
                  </a:cxn>
                  <a:cxn ang="0">
                    <a:pos x="0" y="1701"/>
                  </a:cxn>
                  <a:cxn ang="0">
                    <a:pos x="2" y="1666"/>
                  </a:cxn>
                  <a:cxn ang="0">
                    <a:pos x="7" y="1608"/>
                  </a:cxn>
                  <a:cxn ang="0">
                    <a:pos x="17" y="1528"/>
                  </a:cxn>
                  <a:cxn ang="0">
                    <a:pos x="33" y="1430"/>
                  </a:cxn>
                  <a:cxn ang="0">
                    <a:pos x="59" y="1315"/>
                  </a:cxn>
                  <a:cxn ang="0">
                    <a:pos x="93" y="1186"/>
                  </a:cxn>
                  <a:cxn ang="0">
                    <a:pos x="140" y="1046"/>
                  </a:cxn>
                  <a:cxn ang="0">
                    <a:pos x="200" y="898"/>
                  </a:cxn>
                  <a:cxn ang="0">
                    <a:pos x="276" y="744"/>
                  </a:cxn>
                  <a:cxn ang="0">
                    <a:pos x="368" y="585"/>
                  </a:cxn>
                  <a:cxn ang="0">
                    <a:pos x="478" y="426"/>
                  </a:cxn>
                  <a:cxn ang="0">
                    <a:pos x="609" y="268"/>
                  </a:cxn>
                  <a:cxn ang="0">
                    <a:pos x="762" y="113"/>
                  </a:cxn>
                  <a:cxn ang="0">
                    <a:pos x="871" y="21"/>
                  </a:cxn>
                  <a:cxn ang="0">
                    <a:pos x="925" y="2"/>
                  </a:cxn>
                </a:cxnLst>
                <a:rect l="0" t="0" r="r" b="b"/>
                <a:pathLst>
                  <a:path w="2300" h="2920">
                    <a:moveTo>
                      <a:pt x="953" y="0"/>
                    </a:moveTo>
                    <a:lnTo>
                      <a:pt x="980" y="2"/>
                    </a:lnTo>
                    <a:lnTo>
                      <a:pt x="1007" y="9"/>
                    </a:lnTo>
                    <a:lnTo>
                      <a:pt x="1033" y="21"/>
                    </a:lnTo>
                    <a:lnTo>
                      <a:pt x="1056" y="37"/>
                    </a:lnTo>
                    <a:lnTo>
                      <a:pt x="1078" y="57"/>
                    </a:lnTo>
                    <a:lnTo>
                      <a:pt x="1089" y="72"/>
                    </a:lnTo>
                    <a:lnTo>
                      <a:pt x="1098" y="88"/>
                    </a:lnTo>
                    <a:lnTo>
                      <a:pt x="1105" y="99"/>
                    </a:lnTo>
                    <a:lnTo>
                      <a:pt x="1109" y="112"/>
                    </a:lnTo>
                    <a:lnTo>
                      <a:pt x="1352" y="791"/>
                    </a:lnTo>
                    <a:lnTo>
                      <a:pt x="2178" y="791"/>
                    </a:lnTo>
                    <a:lnTo>
                      <a:pt x="2206" y="794"/>
                    </a:lnTo>
                    <a:lnTo>
                      <a:pt x="2232" y="804"/>
                    </a:lnTo>
                    <a:lnTo>
                      <a:pt x="2254" y="818"/>
                    </a:lnTo>
                    <a:lnTo>
                      <a:pt x="2273" y="837"/>
                    </a:lnTo>
                    <a:lnTo>
                      <a:pt x="2287" y="859"/>
                    </a:lnTo>
                    <a:lnTo>
                      <a:pt x="2297" y="885"/>
                    </a:lnTo>
                    <a:lnTo>
                      <a:pt x="2300" y="913"/>
                    </a:lnTo>
                    <a:lnTo>
                      <a:pt x="2297" y="942"/>
                    </a:lnTo>
                    <a:lnTo>
                      <a:pt x="2287" y="967"/>
                    </a:lnTo>
                    <a:lnTo>
                      <a:pt x="2273" y="990"/>
                    </a:lnTo>
                    <a:lnTo>
                      <a:pt x="2254" y="1009"/>
                    </a:lnTo>
                    <a:lnTo>
                      <a:pt x="2232" y="1023"/>
                    </a:lnTo>
                    <a:lnTo>
                      <a:pt x="2206" y="1033"/>
                    </a:lnTo>
                    <a:lnTo>
                      <a:pt x="2178" y="1036"/>
                    </a:lnTo>
                    <a:lnTo>
                      <a:pt x="1266" y="1036"/>
                    </a:lnTo>
                    <a:lnTo>
                      <a:pt x="1241" y="1033"/>
                    </a:lnTo>
                    <a:lnTo>
                      <a:pt x="1217" y="1025"/>
                    </a:lnTo>
                    <a:lnTo>
                      <a:pt x="1196" y="1013"/>
                    </a:lnTo>
                    <a:lnTo>
                      <a:pt x="1176" y="997"/>
                    </a:lnTo>
                    <a:lnTo>
                      <a:pt x="1161" y="977"/>
                    </a:lnTo>
                    <a:lnTo>
                      <a:pt x="1151" y="955"/>
                    </a:lnTo>
                    <a:lnTo>
                      <a:pt x="947" y="387"/>
                    </a:lnTo>
                    <a:lnTo>
                      <a:pt x="876" y="461"/>
                    </a:lnTo>
                    <a:lnTo>
                      <a:pt x="809" y="537"/>
                    </a:lnTo>
                    <a:lnTo>
                      <a:pt x="748" y="613"/>
                    </a:lnTo>
                    <a:lnTo>
                      <a:pt x="692" y="690"/>
                    </a:lnTo>
                    <a:lnTo>
                      <a:pt x="642" y="765"/>
                    </a:lnTo>
                    <a:lnTo>
                      <a:pt x="597" y="842"/>
                    </a:lnTo>
                    <a:lnTo>
                      <a:pt x="555" y="917"/>
                    </a:lnTo>
                    <a:lnTo>
                      <a:pt x="519" y="992"/>
                    </a:lnTo>
                    <a:lnTo>
                      <a:pt x="487" y="1066"/>
                    </a:lnTo>
                    <a:lnTo>
                      <a:pt x="458" y="1136"/>
                    </a:lnTo>
                    <a:lnTo>
                      <a:pt x="433" y="1205"/>
                    </a:lnTo>
                    <a:lnTo>
                      <a:pt x="411" y="1271"/>
                    </a:lnTo>
                    <a:lnTo>
                      <a:pt x="393" y="1334"/>
                    </a:lnTo>
                    <a:lnTo>
                      <a:pt x="378" y="1394"/>
                    </a:lnTo>
                    <a:lnTo>
                      <a:pt x="364" y="1449"/>
                    </a:lnTo>
                    <a:lnTo>
                      <a:pt x="354" y="1501"/>
                    </a:lnTo>
                    <a:lnTo>
                      <a:pt x="346" y="1548"/>
                    </a:lnTo>
                    <a:lnTo>
                      <a:pt x="1266" y="1548"/>
                    </a:lnTo>
                    <a:lnTo>
                      <a:pt x="1299" y="1552"/>
                    </a:lnTo>
                    <a:lnTo>
                      <a:pt x="1329" y="1561"/>
                    </a:lnTo>
                    <a:lnTo>
                      <a:pt x="1357" y="1576"/>
                    </a:lnTo>
                    <a:lnTo>
                      <a:pt x="1382" y="1595"/>
                    </a:lnTo>
                    <a:lnTo>
                      <a:pt x="1401" y="1620"/>
                    </a:lnTo>
                    <a:lnTo>
                      <a:pt x="1416" y="1648"/>
                    </a:lnTo>
                    <a:lnTo>
                      <a:pt x="1426" y="1679"/>
                    </a:lnTo>
                    <a:lnTo>
                      <a:pt x="1429" y="1711"/>
                    </a:lnTo>
                    <a:lnTo>
                      <a:pt x="1429" y="2757"/>
                    </a:lnTo>
                    <a:lnTo>
                      <a:pt x="1426" y="2790"/>
                    </a:lnTo>
                    <a:lnTo>
                      <a:pt x="1416" y="2821"/>
                    </a:lnTo>
                    <a:lnTo>
                      <a:pt x="1401" y="2848"/>
                    </a:lnTo>
                    <a:lnTo>
                      <a:pt x="1382" y="2872"/>
                    </a:lnTo>
                    <a:lnTo>
                      <a:pt x="1357" y="2892"/>
                    </a:lnTo>
                    <a:lnTo>
                      <a:pt x="1329" y="2907"/>
                    </a:lnTo>
                    <a:lnTo>
                      <a:pt x="1299" y="2917"/>
                    </a:lnTo>
                    <a:lnTo>
                      <a:pt x="1266" y="2920"/>
                    </a:lnTo>
                    <a:lnTo>
                      <a:pt x="1233" y="2917"/>
                    </a:lnTo>
                    <a:lnTo>
                      <a:pt x="1202" y="2907"/>
                    </a:lnTo>
                    <a:lnTo>
                      <a:pt x="1174" y="2892"/>
                    </a:lnTo>
                    <a:lnTo>
                      <a:pt x="1151" y="2872"/>
                    </a:lnTo>
                    <a:lnTo>
                      <a:pt x="1130" y="2848"/>
                    </a:lnTo>
                    <a:lnTo>
                      <a:pt x="1115" y="2821"/>
                    </a:lnTo>
                    <a:lnTo>
                      <a:pt x="1106" y="2790"/>
                    </a:lnTo>
                    <a:lnTo>
                      <a:pt x="1102" y="2757"/>
                    </a:lnTo>
                    <a:lnTo>
                      <a:pt x="1102" y="1874"/>
                    </a:lnTo>
                    <a:lnTo>
                      <a:pt x="164" y="1874"/>
                    </a:lnTo>
                    <a:lnTo>
                      <a:pt x="137" y="1872"/>
                    </a:lnTo>
                    <a:lnTo>
                      <a:pt x="112" y="1866"/>
                    </a:lnTo>
                    <a:lnTo>
                      <a:pt x="89" y="1856"/>
                    </a:lnTo>
                    <a:lnTo>
                      <a:pt x="66" y="1842"/>
                    </a:lnTo>
                    <a:lnTo>
                      <a:pt x="47" y="1825"/>
                    </a:lnTo>
                    <a:lnTo>
                      <a:pt x="30" y="1806"/>
                    </a:lnTo>
                    <a:lnTo>
                      <a:pt x="17" y="1783"/>
                    </a:lnTo>
                    <a:lnTo>
                      <a:pt x="7" y="1760"/>
                    </a:lnTo>
                    <a:lnTo>
                      <a:pt x="2" y="1734"/>
                    </a:lnTo>
                    <a:lnTo>
                      <a:pt x="0" y="1709"/>
                    </a:lnTo>
                    <a:lnTo>
                      <a:pt x="0" y="1701"/>
                    </a:lnTo>
                    <a:lnTo>
                      <a:pt x="1" y="1686"/>
                    </a:lnTo>
                    <a:lnTo>
                      <a:pt x="2" y="1666"/>
                    </a:lnTo>
                    <a:lnTo>
                      <a:pt x="4" y="1640"/>
                    </a:lnTo>
                    <a:lnTo>
                      <a:pt x="7" y="1608"/>
                    </a:lnTo>
                    <a:lnTo>
                      <a:pt x="12" y="1571"/>
                    </a:lnTo>
                    <a:lnTo>
                      <a:pt x="17" y="1528"/>
                    </a:lnTo>
                    <a:lnTo>
                      <a:pt x="25" y="1481"/>
                    </a:lnTo>
                    <a:lnTo>
                      <a:pt x="33" y="1430"/>
                    </a:lnTo>
                    <a:lnTo>
                      <a:pt x="45" y="1374"/>
                    </a:lnTo>
                    <a:lnTo>
                      <a:pt x="59" y="1315"/>
                    </a:lnTo>
                    <a:lnTo>
                      <a:pt x="75" y="1253"/>
                    </a:lnTo>
                    <a:lnTo>
                      <a:pt x="93" y="1186"/>
                    </a:lnTo>
                    <a:lnTo>
                      <a:pt x="116" y="1118"/>
                    </a:lnTo>
                    <a:lnTo>
                      <a:pt x="140" y="1046"/>
                    </a:lnTo>
                    <a:lnTo>
                      <a:pt x="169" y="974"/>
                    </a:lnTo>
                    <a:lnTo>
                      <a:pt x="200" y="898"/>
                    </a:lnTo>
                    <a:lnTo>
                      <a:pt x="236" y="821"/>
                    </a:lnTo>
                    <a:lnTo>
                      <a:pt x="276" y="744"/>
                    </a:lnTo>
                    <a:lnTo>
                      <a:pt x="320" y="665"/>
                    </a:lnTo>
                    <a:lnTo>
                      <a:pt x="368" y="585"/>
                    </a:lnTo>
                    <a:lnTo>
                      <a:pt x="421" y="506"/>
                    </a:lnTo>
                    <a:lnTo>
                      <a:pt x="478" y="426"/>
                    </a:lnTo>
                    <a:lnTo>
                      <a:pt x="542" y="346"/>
                    </a:lnTo>
                    <a:lnTo>
                      <a:pt x="609" y="268"/>
                    </a:lnTo>
                    <a:lnTo>
                      <a:pt x="683" y="190"/>
                    </a:lnTo>
                    <a:lnTo>
                      <a:pt x="762" y="113"/>
                    </a:lnTo>
                    <a:lnTo>
                      <a:pt x="848" y="38"/>
                    </a:lnTo>
                    <a:lnTo>
                      <a:pt x="871" y="21"/>
                    </a:lnTo>
                    <a:lnTo>
                      <a:pt x="898" y="9"/>
                    </a:lnTo>
                    <a:lnTo>
                      <a:pt x="925" y="2"/>
                    </a:lnTo>
                    <a:lnTo>
                      <a:pt x="953"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21" name="Freeform 317">
                <a:extLst>
                  <a:ext uri="{FF2B5EF4-FFF2-40B4-BE49-F238E27FC236}">
                    <a16:creationId xmlns:a16="http://schemas.microsoft.com/office/drawing/2014/main" xmlns="" id="{93B92D15-14A5-41EC-938B-8451184741B9}"/>
                  </a:ext>
                </a:extLst>
              </p:cNvPr>
              <p:cNvSpPr>
                <a:spLocks/>
              </p:cNvSpPr>
              <p:nvPr/>
            </p:nvSpPr>
            <p:spPr bwMode="auto">
              <a:xfrm>
                <a:off x="4574" y="3056"/>
                <a:ext cx="48" cy="48"/>
              </a:xfrm>
              <a:custGeom>
                <a:avLst/>
                <a:gdLst/>
                <a:ahLst/>
                <a:cxnLst>
                  <a:cxn ang="0">
                    <a:pos x="357" y="0"/>
                  </a:cxn>
                  <a:cxn ang="0">
                    <a:pos x="406" y="3"/>
                  </a:cxn>
                  <a:cxn ang="0">
                    <a:pos x="452" y="13"/>
                  </a:cxn>
                  <a:cxn ang="0">
                    <a:pos x="496" y="28"/>
                  </a:cxn>
                  <a:cxn ang="0">
                    <a:pos x="538" y="49"/>
                  </a:cxn>
                  <a:cxn ang="0">
                    <a:pos x="575" y="75"/>
                  </a:cxn>
                  <a:cxn ang="0">
                    <a:pos x="610" y="105"/>
                  </a:cxn>
                  <a:cxn ang="0">
                    <a:pos x="641" y="139"/>
                  </a:cxn>
                  <a:cxn ang="0">
                    <a:pos x="666" y="176"/>
                  </a:cxn>
                  <a:cxn ang="0">
                    <a:pos x="687" y="218"/>
                  </a:cxn>
                  <a:cxn ang="0">
                    <a:pos x="702" y="262"/>
                  </a:cxn>
                  <a:cxn ang="0">
                    <a:pos x="711" y="309"/>
                  </a:cxn>
                  <a:cxn ang="0">
                    <a:pos x="714" y="357"/>
                  </a:cxn>
                  <a:cxn ang="0">
                    <a:pos x="711" y="405"/>
                  </a:cxn>
                  <a:cxn ang="0">
                    <a:pos x="702" y="452"/>
                  </a:cxn>
                  <a:cxn ang="0">
                    <a:pos x="687" y="496"/>
                  </a:cxn>
                  <a:cxn ang="0">
                    <a:pos x="666" y="536"/>
                  </a:cxn>
                  <a:cxn ang="0">
                    <a:pos x="641" y="575"/>
                  </a:cxn>
                  <a:cxn ang="0">
                    <a:pos x="610" y="609"/>
                  </a:cxn>
                  <a:cxn ang="0">
                    <a:pos x="575" y="639"/>
                  </a:cxn>
                  <a:cxn ang="0">
                    <a:pos x="538" y="664"/>
                  </a:cxn>
                  <a:cxn ang="0">
                    <a:pos x="496" y="685"/>
                  </a:cxn>
                  <a:cxn ang="0">
                    <a:pos x="452" y="701"/>
                  </a:cxn>
                  <a:cxn ang="0">
                    <a:pos x="406" y="710"/>
                  </a:cxn>
                  <a:cxn ang="0">
                    <a:pos x="357" y="714"/>
                  </a:cxn>
                  <a:cxn ang="0">
                    <a:pos x="309" y="710"/>
                  </a:cxn>
                  <a:cxn ang="0">
                    <a:pos x="263" y="701"/>
                  </a:cxn>
                  <a:cxn ang="0">
                    <a:pos x="218" y="685"/>
                  </a:cxn>
                  <a:cxn ang="0">
                    <a:pos x="177" y="664"/>
                  </a:cxn>
                  <a:cxn ang="0">
                    <a:pos x="139" y="639"/>
                  </a:cxn>
                  <a:cxn ang="0">
                    <a:pos x="104" y="609"/>
                  </a:cxn>
                  <a:cxn ang="0">
                    <a:pos x="74" y="575"/>
                  </a:cxn>
                  <a:cxn ang="0">
                    <a:pos x="49" y="536"/>
                  </a:cxn>
                  <a:cxn ang="0">
                    <a:pos x="28" y="496"/>
                  </a:cxn>
                  <a:cxn ang="0">
                    <a:pos x="12" y="452"/>
                  </a:cxn>
                  <a:cxn ang="0">
                    <a:pos x="4" y="405"/>
                  </a:cxn>
                  <a:cxn ang="0">
                    <a:pos x="0" y="357"/>
                  </a:cxn>
                  <a:cxn ang="0">
                    <a:pos x="4" y="309"/>
                  </a:cxn>
                  <a:cxn ang="0">
                    <a:pos x="12" y="262"/>
                  </a:cxn>
                  <a:cxn ang="0">
                    <a:pos x="28" y="218"/>
                  </a:cxn>
                  <a:cxn ang="0">
                    <a:pos x="49" y="176"/>
                  </a:cxn>
                  <a:cxn ang="0">
                    <a:pos x="74" y="139"/>
                  </a:cxn>
                  <a:cxn ang="0">
                    <a:pos x="104" y="105"/>
                  </a:cxn>
                  <a:cxn ang="0">
                    <a:pos x="139" y="75"/>
                  </a:cxn>
                  <a:cxn ang="0">
                    <a:pos x="177" y="49"/>
                  </a:cxn>
                  <a:cxn ang="0">
                    <a:pos x="218" y="28"/>
                  </a:cxn>
                  <a:cxn ang="0">
                    <a:pos x="263" y="13"/>
                  </a:cxn>
                  <a:cxn ang="0">
                    <a:pos x="309" y="3"/>
                  </a:cxn>
                  <a:cxn ang="0">
                    <a:pos x="357" y="0"/>
                  </a:cxn>
                </a:cxnLst>
                <a:rect l="0" t="0" r="r" b="b"/>
                <a:pathLst>
                  <a:path w="714" h="714">
                    <a:moveTo>
                      <a:pt x="357" y="0"/>
                    </a:moveTo>
                    <a:lnTo>
                      <a:pt x="406" y="3"/>
                    </a:lnTo>
                    <a:lnTo>
                      <a:pt x="452" y="13"/>
                    </a:lnTo>
                    <a:lnTo>
                      <a:pt x="496" y="28"/>
                    </a:lnTo>
                    <a:lnTo>
                      <a:pt x="538" y="49"/>
                    </a:lnTo>
                    <a:lnTo>
                      <a:pt x="575" y="75"/>
                    </a:lnTo>
                    <a:lnTo>
                      <a:pt x="610" y="105"/>
                    </a:lnTo>
                    <a:lnTo>
                      <a:pt x="641" y="139"/>
                    </a:lnTo>
                    <a:lnTo>
                      <a:pt x="666" y="176"/>
                    </a:lnTo>
                    <a:lnTo>
                      <a:pt x="687" y="218"/>
                    </a:lnTo>
                    <a:lnTo>
                      <a:pt x="702" y="262"/>
                    </a:lnTo>
                    <a:lnTo>
                      <a:pt x="711" y="309"/>
                    </a:lnTo>
                    <a:lnTo>
                      <a:pt x="714" y="357"/>
                    </a:lnTo>
                    <a:lnTo>
                      <a:pt x="711" y="405"/>
                    </a:lnTo>
                    <a:lnTo>
                      <a:pt x="702" y="452"/>
                    </a:lnTo>
                    <a:lnTo>
                      <a:pt x="687" y="496"/>
                    </a:lnTo>
                    <a:lnTo>
                      <a:pt x="666" y="536"/>
                    </a:lnTo>
                    <a:lnTo>
                      <a:pt x="641" y="575"/>
                    </a:lnTo>
                    <a:lnTo>
                      <a:pt x="610" y="609"/>
                    </a:lnTo>
                    <a:lnTo>
                      <a:pt x="575" y="639"/>
                    </a:lnTo>
                    <a:lnTo>
                      <a:pt x="538" y="664"/>
                    </a:lnTo>
                    <a:lnTo>
                      <a:pt x="496" y="685"/>
                    </a:lnTo>
                    <a:lnTo>
                      <a:pt x="452" y="701"/>
                    </a:lnTo>
                    <a:lnTo>
                      <a:pt x="406" y="710"/>
                    </a:lnTo>
                    <a:lnTo>
                      <a:pt x="357" y="714"/>
                    </a:lnTo>
                    <a:lnTo>
                      <a:pt x="309" y="710"/>
                    </a:lnTo>
                    <a:lnTo>
                      <a:pt x="263" y="701"/>
                    </a:lnTo>
                    <a:lnTo>
                      <a:pt x="218" y="685"/>
                    </a:lnTo>
                    <a:lnTo>
                      <a:pt x="177" y="664"/>
                    </a:lnTo>
                    <a:lnTo>
                      <a:pt x="139" y="639"/>
                    </a:lnTo>
                    <a:lnTo>
                      <a:pt x="104" y="609"/>
                    </a:lnTo>
                    <a:lnTo>
                      <a:pt x="74" y="575"/>
                    </a:lnTo>
                    <a:lnTo>
                      <a:pt x="49" y="536"/>
                    </a:lnTo>
                    <a:lnTo>
                      <a:pt x="28" y="496"/>
                    </a:lnTo>
                    <a:lnTo>
                      <a:pt x="12" y="452"/>
                    </a:lnTo>
                    <a:lnTo>
                      <a:pt x="4" y="405"/>
                    </a:lnTo>
                    <a:lnTo>
                      <a:pt x="0" y="357"/>
                    </a:lnTo>
                    <a:lnTo>
                      <a:pt x="4" y="309"/>
                    </a:lnTo>
                    <a:lnTo>
                      <a:pt x="12" y="262"/>
                    </a:lnTo>
                    <a:lnTo>
                      <a:pt x="28" y="218"/>
                    </a:lnTo>
                    <a:lnTo>
                      <a:pt x="49" y="176"/>
                    </a:lnTo>
                    <a:lnTo>
                      <a:pt x="74" y="139"/>
                    </a:lnTo>
                    <a:lnTo>
                      <a:pt x="104" y="105"/>
                    </a:lnTo>
                    <a:lnTo>
                      <a:pt x="139" y="75"/>
                    </a:lnTo>
                    <a:lnTo>
                      <a:pt x="177" y="49"/>
                    </a:lnTo>
                    <a:lnTo>
                      <a:pt x="218" y="28"/>
                    </a:lnTo>
                    <a:lnTo>
                      <a:pt x="263" y="13"/>
                    </a:lnTo>
                    <a:lnTo>
                      <a:pt x="309" y="3"/>
                    </a:lnTo>
                    <a:lnTo>
                      <a:pt x="357"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22" name="Freeform 318">
                <a:extLst>
                  <a:ext uri="{FF2B5EF4-FFF2-40B4-BE49-F238E27FC236}">
                    <a16:creationId xmlns:a16="http://schemas.microsoft.com/office/drawing/2014/main" xmlns="" id="{AE4A767E-6C98-4840-A705-FC9EC7286A5F}"/>
                  </a:ext>
                </a:extLst>
              </p:cNvPr>
              <p:cNvSpPr>
                <a:spLocks/>
              </p:cNvSpPr>
              <p:nvPr/>
            </p:nvSpPr>
            <p:spPr bwMode="auto">
              <a:xfrm>
                <a:off x="4629" y="3176"/>
                <a:ext cx="42" cy="11"/>
              </a:xfrm>
              <a:custGeom>
                <a:avLst/>
                <a:gdLst/>
                <a:ahLst/>
                <a:cxnLst>
                  <a:cxn ang="0">
                    <a:pos x="82" y="0"/>
                  </a:cxn>
                  <a:cxn ang="0">
                    <a:pos x="551" y="0"/>
                  </a:cxn>
                  <a:cxn ang="0">
                    <a:pos x="574" y="3"/>
                  </a:cxn>
                  <a:cxn ang="0">
                    <a:pos x="593" y="12"/>
                  </a:cxn>
                  <a:cxn ang="0">
                    <a:pos x="609" y="24"/>
                  </a:cxn>
                  <a:cxn ang="0">
                    <a:pos x="622" y="41"/>
                  </a:cxn>
                  <a:cxn ang="0">
                    <a:pos x="630" y="60"/>
                  </a:cxn>
                  <a:cxn ang="0">
                    <a:pos x="634" y="81"/>
                  </a:cxn>
                  <a:cxn ang="0">
                    <a:pos x="630" y="104"/>
                  </a:cxn>
                  <a:cxn ang="0">
                    <a:pos x="622" y="123"/>
                  </a:cxn>
                  <a:cxn ang="0">
                    <a:pos x="609" y="139"/>
                  </a:cxn>
                  <a:cxn ang="0">
                    <a:pos x="593" y="152"/>
                  </a:cxn>
                  <a:cxn ang="0">
                    <a:pos x="574" y="160"/>
                  </a:cxn>
                  <a:cxn ang="0">
                    <a:pos x="551" y="164"/>
                  </a:cxn>
                  <a:cxn ang="0">
                    <a:pos x="82" y="164"/>
                  </a:cxn>
                  <a:cxn ang="0">
                    <a:pos x="60" y="160"/>
                  </a:cxn>
                  <a:cxn ang="0">
                    <a:pos x="41" y="152"/>
                  </a:cxn>
                  <a:cxn ang="0">
                    <a:pos x="25" y="139"/>
                  </a:cxn>
                  <a:cxn ang="0">
                    <a:pos x="12" y="123"/>
                  </a:cxn>
                  <a:cxn ang="0">
                    <a:pos x="3" y="104"/>
                  </a:cxn>
                  <a:cxn ang="0">
                    <a:pos x="0" y="81"/>
                  </a:cxn>
                  <a:cxn ang="0">
                    <a:pos x="3" y="60"/>
                  </a:cxn>
                  <a:cxn ang="0">
                    <a:pos x="12" y="41"/>
                  </a:cxn>
                  <a:cxn ang="0">
                    <a:pos x="25" y="24"/>
                  </a:cxn>
                  <a:cxn ang="0">
                    <a:pos x="41" y="12"/>
                  </a:cxn>
                  <a:cxn ang="0">
                    <a:pos x="60" y="3"/>
                  </a:cxn>
                  <a:cxn ang="0">
                    <a:pos x="82" y="0"/>
                  </a:cxn>
                </a:cxnLst>
                <a:rect l="0" t="0" r="r" b="b"/>
                <a:pathLst>
                  <a:path w="634" h="164">
                    <a:moveTo>
                      <a:pt x="82" y="0"/>
                    </a:moveTo>
                    <a:lnTo>
                      <a:pt x="551" y="0"/>
                    </a:lnTo>
                    <a:lnTo>
                      <a:pt x="574" y="3"/>
                    </a:lnTo>
                    <a:lnTo>
                      <a:pt x="593" y="12"/>
                    </a:lnTo>
                    <a:lnTo>
                      <a:pt x="609" y="24"/>
                    </a:lnTo>
                    <a:lnTo>
                      <a:pt x="622" y="41"/>
                    </a:lnTo>
                    <a:lnTo>
                      <a:pt x="630" y="60"/>
                    </a:lnTo>
                    <a:lnTo>
                      <a:pt x="634" y="81"/>
                    </a:lnTo>
                    <a:lnTo>
                      <a:pt x="630" y="104"/>
                    </a:lnTo>
                    <a:lnTo>
                      <a:pt x="622" y="123"/>
                    </a:lnTo>
                    <a:lnTo>
                      <a:pt x="609" y="139"/>
                    </a:lnTo>
                    <a:lnTo>
                      <a:pt x="593" y="152"/>
                    </a:lnTo>
                    <a:lnTo>
                      <a:pt x="574" y="160"/>
                    </a:lnTo>
                    <a:lnTo>
                      <a:pt x="551" y="164"/>
                    </a:lnTo>
                    <a:lnTo>
                      <a:pt x="82" y="164"/>
                    </a:lnTo>
                    <a:lnTo>
                      <a:pt x="60" y="160"/>
                    </a:lnTo>
                    <a:lnTo>
                      <a:pt x="41" y="152"/>
                    </a:lnTo>
                    <a:lnTo>
                      <a:pt x="25" y="139"/>
                    </a:lnTo>
                    <a:lnTo>
                      <a:pt x="12" y="123"/>
                    </a:lnTo>
                    <a:lnTo>
                      <a:pt x="3" y="104"/>
                    </a:lnTo>
                    <a:lnTo>
                      <a:pt x="0" y="81"/>
                    </a:lnTo>
                    <a:lnTo>
                      <a:pt x="3" y="60"/>
                    </a:lnTo>
                    <a:lnTo>
                      <a:pt x="12" y="41"/>
                    </a:lnTo>
                    <a:lnTo>
                      <a:pt x="25" y="24"/>
                    </a:lnTo>
                    <a:lnTo>
                      <a:pt x="41" y="12"/>
                    </a:lnTo>
                    <a:lnTo>
                      <a:pt x="60" y="3"/>
                    </a:lnTo>
                    <a:lnTo>
                      <a:pt x="82"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23" name="Freeform 319">
                <a:extLst>
                  <a:ext uri="{FF2B5EF4-FFF2-40B4-BE49-F238E27FC236}">
                    <a16:creationId xmlns:a16="http://schemas.microsoft.com/office/drawing/2014/main" xmlns="" id="{E70F5C1A-7B7A-4730-BEB2-04B09382EB6B}"/>
                  </a:ext>
                </a:extLst>
              </p:cNvPr>
              <p:cNvSpPr>
                <a:spLocks/>
              </p:cNvSpPr>
              <p:nvPr/>
            </p:nvSpPr>
            <p:spPr bwMode="auto">
              <a:xfrm>
                <a:off x="4671" y="3077"/>
                <a:ext cx="51" cy="110"/>
              </a:xfrm>
              <a:custGeom>
                <a:avLst/>
                <a:gdLst/>
                <a:ahLst/>
                <a:cxnLst>
                  <a:cxn ang="0">
                    <a:pos x="535" y="0"/>
                  </a:cxn>
                  <a:cxn ang="0">
                    <a:pos x="761" y="96"/>
                  </a:cxn>
                  <a:cxn ang="0">
                    <a:pos x="392" y="953"/>
                  </a:cxn>
                  <a:cxn ang="0">
                    <a:pos x="405" y="961"/>
                  </a:cxn>
                  <a:cxn ang="0">
                    <a:pos x="415" y="973"/>
                  </a:cxn>
                  <a:cxn ang="0">
                    <a:pos x="424" y="986"/>
                  </a:cxn>
                  <a:cxn ang="0">
                    <a:pos x="689" y="1536"/>
                  </a:cxn>
                  <a:cxn ang="0">
                    <a:pos x="696" y="1556"/>
                  </a:cxn>
                  <a:cxn ang="0">
                    <a:pos x="698" y="1577"/>
                  </a:cxn>
                  <a:cxn ang="0">
                    <a:pos x="694" y="1597"/>
                  </a:cxn>
                  <a:cxn ang="0">
                    <a:pos x="685" y="1615"/>
                  </a:cxn>
                  <a:cxn ang="0">
                    <a:pos x="672" y="1631"/>
                  </a:cxn>
                  <a:cxn ang="0">
                    <a:pos x="655" y="1643"/>
                  </a:cxn>
                  <a:cxn ang="0">
                    <a:pos x="637" y="1650"/>
                  </a:cxn>
                  <a:cxn ang="0">
                    <a:pos x="615" y="1654"/>
                  </a:cxn>
                  <a:cxn ang="0">
                    <a:pos x="239" y="1654"/>
                  </a:cxn>
                  <a:cxn ang="0">
                    <a:pos x="216" y="1650"/>
                  </a:cxn>
                  <a:cxn ang="0">
                    <a:pos x="197" y="1642"/>
                  </a:cxn>
                  <a:cxn ang="0">
                    <a:pos x="181" y="1629"/>
                  </a:cxn>
                  <a:cxn ang="0">
                    <a:pos x="168" y="1613"/>
                  </a:cxn>
                  <a:cxn ang="0">
                    <a:pos x="159" y="1594"/>
                  </a:cxn>
                  <a:cxn ang="0">
                    <a:pos x="156" y="1571"/>
                  </a:cxn>
                  <a:cxn ang="0">
                    <a:pos x="159" y="1550"/>
                  </a:cxn>
                  <a:cxn ang="0">
                    <a:pos x="168" y="1531"/>
                  </a:cxn>
                  <a:cxn ang="0">
                    <a:pos x="181" y="1514"/>
                  </a:cxn>
                  <a:cxn ang="0">
                    <a:pos x="197" y="1502"/>
                  </a:cxn>
                  <a:cxn ang="0">
                    <a:pos x="216" y="1493"/>
                  </a:cxn>
                  <a:cxn ang="0">
                    <a:pos x="239" y="1490"/>
                  </a:cxn>
                  <a:cxn ang="0">
                    <a:pos x="486" y="1490"/>
                  </a:cxn>
                  <a:cxn ang="0">
                    <a:pos x="314" y="1134"/>
                  </a:cxn>
                  <a:cxn ang="0">
                    <a:pos x="225" y="1339"/>
                  </a:cxn>
                  <a:cxn ang="0">
                    <a:pos x="0" y="1243"/>
                  </a:cxn>
                  <a:cxn ang="0">
                    <a:pos x="535" y="0"/>
                  </a:cxn>
                </a:cxnLst>
                <a:rect l="0" t="0" r="r" b="b"/>
                <a:pathLst>
                  <a:path w="761" h="1654">
                    <a:moveTo>
                      <a:pt x="535" y="0"/>
                    </a:moveTo>
                    <a:lnTo>
                      <a:pt x="761" y="96"/>
                    </a:lnTo>
                    <a:lnTo>
                      <a:pt x="392" y="953"/>
                    </a:lnTo>
                    <a:lnTo>
                      <a:pt x="405" y="961"/>
                    </a:lnTo>
                    <a:lnTo>
                      <a:pt x="415" y="973"/>
                    </a:lnTo>
                    <a:lnTo>
                      <a:pt x="424" y="986"/>
                    </a:lnTo>
                    <a:lnTo>
                      <a:pt x="689" y="1536"/>
                    </a:lnTo>
                    <a:lnTo>
                      <a:pt x="696" y="1556"/>
                    </a:lnTo>
                    <a:lnTo>
                      <a:pt x="698" y="1577"/>
                    </a:lnTo>
                    <a:lnTo>
                      <a:pt x="694" y="1597"/>
                    </a:lnTo>
                    <a:lnTo>
                      <a:pt x="685" y="1615"/>
                    </a:lnTo>
                    <a:lnTo>
                      <a:pt x="672" y="1631"/>
                    </a:lnTo>
                    <a:lnTo>
                      <a:pt x="655" y="1643"/>
                    </a:lnTo>
                    <a:lnTo>
                      <a:pt x="637" y="1650"/>
                    </a:lnTo>
                    <a:lnTo>
                      <a:pt x="615" y="1654"/>
                    </a:lnTo>
                    <a:lnTo>
                      <a:pt x="239" y="1654"/>
                    </a:lnTo>
                    <a:lnTo>
                      <a:pt x="216" y="1650"/>
                    </a:lnTo>
                    <a:lnTo>
                      <a:pt x="197" y="1642"/>
                    </a:lnTo>
                    <a:lnTo>
                      <a:pt x="181" y="1629"/>
                    </a:lnTo>
                    <a:lnTo>
                      <a:pt x="168" y="1613"/>
                    </a:lnTo>
                    <a:lnTo>
                      <a:pt x="159" y="1594"/>
                    </a:lnTo>
                    <a:lnTo>
                      <a:pt x="156" y="1571"/>
                    </a:lnTo>
                    <a:lnTo>
                      <a:pt x="159" y="1550"/>
                    </a:lnTo>
                    <a:lnTo>
                      <a:pt x="168" y="1531"/>
                    </a:lnTo>
                    <a:lnTo>
                      <a:pt x="181" y="1514"/>
                    </a:lnTo>
                    <a:lnTo>
                      <a:pt x="197" y="1502"/>
                    </a:lnTo>
                    <a:lnTo>
                      <a:pt x="216" y="1493"/>
                    </a:lnTo>
                    <a:lnTo>
                      <a:pt x="239" y="1490"/>
                    </a:lnTo>
                    <a:lnTo>
                      <a:pt x="486" y="1490"/>
                    </a:lnTo>
                    <a:lnTo>
                      <a:pt x="314" y="1134"/>
                    </a:lnTo>
                    <a:lnTo>
                      <a:pt x="225" y="1339"/>
                    </a:lnTo>
                    <a:lnTo>
                      <a:pt x="0" y="1243"/>
                    </a:lnTo>
                    <a:lnTo>
                      <a:pt x="535"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grpSp>
      </p:grpSp>
      <p:grpSp>
        <p:nvGrpSpPr>
          <p:cNvPr id="24" name="Group 245">
            <a:extLst>
              <a:ext uri="{FF2B5EF4-FFF2-40B4-BE49-F238E27FC236}">
                <a16:creationId xmlns:a16="http://schemas.microsoft.com/office/drawing/2014/main" xmlns="" id="{5700CAF2-5F2F-45AC-B407-5DCF20502923}"/>
              </a:ext>
            </a:extLst>
          </p:cNvPr>
          <p:cNvGrpSpPr/>
          <p:nvPr/>
        </p:nvGrpSpPr>
        <p:grpSpPr>
          <a:xfrm>
            <a:off x="6437608" y="2305813"/>
            <a:ext cx="1259730" cy="1088366"/>
            <a:chOff x="4451751" y="2768991"/>
            <a:chExt cx="1259730" cy="1088366"/>
          </a:xfrm>
        </p:grpSpPr>
        <p:sp>
          <p:nvSpPr>
            <p:cNvPr id="25" name="Oval 61">
              <a:extLst>
                <a:ext uri="{FF2B5EF4-FFF2-40B4-BE49-F238E27FC236}">
                  <a16:creationId xmlns:a16="http://schemas.microsoft.com/office/drawing/2014/main" xmlns="" id="{6BF9FE73-2028-4305-B8C1-0F9EDDA595DA}"/>
                </a:ext>
              </a:extLst>
            </p:cNvPr>
            <p:cNvSpPr/>
            <p:nvPr/>
          </p:nvSpPr>
          <p:spPr>
            <a:xfrm>
              <a:off x="4583528" y="2768991"/>
              <a:ext cx="825534" cy="672868"/>
            </a:xfrm>
            <a:prstGeom prst="ellipse">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sp>
          <p:nvSpPr>
            <p:cNvPr id="26" name="TextBox 62">
              <a:extLst>
                <a:ext uri="{FF2B5EF4-FFF2-40B4-BE49-F238E27FC236}">
                  <a16:creationId xmlns:a16="http://schemas.microsoft.com/office/drawing/2014/main" xmlns="" id="{05DDFA26-EC61-4DC9-AD39-61794BFA4BD8}"/>
                </a:ext>
              </a:extLst>
            </p:cNvPr>
            <p:cNvSpPr txBox="1"/>
            <p:nvPr/>
          </p:nvSpPr>
          <p:spPr>
            <a:xfrm>
              <a:off x="4451751" y="3441859"/>
              <a:ext cx="1259730" cy="415498"/>
            </a:xfrm>
            <a:prstGeom prst="rect">
              <a:avLst/>
            </a:prstGeom>
            <a:noFill/>
          </p:spPr>
          <p:txBody>
            <a:bodyPr wrap="square" rtlCol="0">
              <a:spAutoFit/>
            </a:bodyPr>
            <a:lstStyle/>
            <a:p>
              <a:pPr fontAlgn="base">
                <a:spcBef>
                  <a:spcPct val="0"/>
                </a:spcBef>
                <a:spcAft>
                  <a:spcPct val="0"/>
                </a:spcAft>
              </a:pPr>
              <a:r>
                <a:rPr lang="fr-FR" sz="1050" b="1">
                  <a:solidFill>
                    <a:prstClr val="black"/>
                  </a:solidFill>
                  <a:cs typeface="Arial" charset="0"/>
                </a:rPr>
                <a:t>Autres loisirs </a:t>
              </a:r>
            </a:p>
            <a:p>
              <a:pPr fontAlgn="base">
                <a:spcBef>
                  <a:spcPct val="0"/>
                </a:spcBef>
                <a:spcAft>
                  <a:spcPct val="0"/>
                </a:spcAft>
              </a:pPr>
              <a:r>
                <a:rPr lang="fr-FR" sz="1050" b="1">
                  <a:solidFill>
                    <a:prstClr val="black"/>
                  </a:solidFill>
                  <a:cs typeface="Arial" charset="0"/>
                </a:rPr>
                <a:t>à la maison</a:t>
              </a:r>
            </a:p>
          </p:txBody>
        </p:sp>
        <p:grpSp>
          <p:nvGrpSpPr>
            <p:cNvPr id="27" name="noun_project_0621.eps">
              <a:extLst>
                <a:ext uri="{FF2B5EF4-FFF2-40B4-BE49-F238E27FC236}">
                  <a16:creationId xmlns:a16="http://schemas.microsoft.com/office/drawing/2014/main" xmlns="" id="{681470C8-9269-47CF-9711-367E8F9839CB}"/>
                </a:ext>
              </a:extLst>
            </p:cNvPr>
            <p:cNvGrpSpPr>
              <a:grpSpLocks/>
            </p:cNvGrpSpPr>
            <p:nvPr/>
          </p:nvGrpSpPr>
          <p:grpSpPr bwMode="auto">
            <a:xfrm>
              <a:off x="4773736" y="2841673"/>
              <a:ext cx="445380" cy="512302"/>
              <a:chOff x="260" y="827"/>
              <a:chExt cx="263" cy="373"/>
            </a:xfrm>
          </p:grpSpPr>
          <p:sp>
            <p:nvSpPr>
              <p:cNvPr id="28" name="Freeform 6">
                <a:extLst>
                  <a:ext uri="{FF2B5EF4-FFF2-40B4-BE49-F238E27FC236}">
                    <a16:creationId xmlns:a16="http://schemas.microsoft.com/office/drawing/2014/main" xmlns="" id="{58FC4F2E-5BF7-4A6E-9B16-0B621802ECE3}"/>
                  </a:ext>
                </a:extLst>
              </p:cNvPr>
              <p:cNvSpPr>
                <a:spLocks/>
              </p:cNvSpPr>
              <p:nvPr/>
            </p:nvSpPr>
            <p:spPr bwMode="auto">
              <a:xfrm>
                <a:off x="353" y="991"/>
                <a:ext cx="100" cy="27"/>
              </a:xfrm>
              <a:custGeom>
                <a:avLst/>
                <a:gdLst/>
                <a:ahLst/>
                <a:cxnLst>
                  <a:cxn ang="0">
                    <a:pos x="130" y="0"/>
                  </a:cxn>
                  <a:cxn ang="0">
                    <a:pos x="349" y="31"/>
                  </a:cxn>
                  <a:cxn ang="0">
                    <a:pos x="566" y="0"/>
                  </a:cxn>
                  <a:cxn ang="0">
                    <a:pos x="908" y="242"/>
                  </a:cxn>
                  <a:cxn ang="0">
                    <a:pos x="0" y="94"/>
                  </a:cxn>
                  <a:cxn ang="0">
                    <a:pos x="130" y="0"/>
                  </a:cxn>
                </a:cxnLst>
                <a:rect l="0" t="0" r="r" b="b"/>
                <a:pathLst>
                  <a:path w="908" h="242">
                    <a:moveTo>
                      <a:pt x="130" y="0"/>
                    </a:moveTo>
                    <a:lnTo>
                      <a:pt x="349" y="31"/>
                    </a:lnTo>
                    <a:lnTo>
                      <a:pt x="566" y="0"/>
                    </a:lnTo>
                    <a:lnTo>
                      <a:pt x="908" y="242"/>
                    </a:lnTo>
                    <a:lnTo>
                      <a:pt x="0" y="94"/>
                    </a:lnTo>
                    <a:lnTo>
                      <a:pt x="130"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29" name="Freeform 7">
                <a:extLst>
                  <a:ext uri="{FF2B5EF4-FFF2-40B4-BE49-F238E27FC236}">
                    <a16:creationId xmlns:a16="http://schemas.microsoft.com/office/drawing/2014/main" xmlns="" id="{AE9B1C9B-AE22-45AE-B0C9-39B729055C2F}"/>
                  </a:ext>
                </a:extLst>
              </p:cNvPr>
              <p:cNvSpPr>
                <a:spLocks/>
              </p:cNvSpPr>
              <p:nvPr/>
            </p:nvSpPr>
            <p:spPr bwMode="auto">
              <a:xfrm>
                <a:off x="355" y="827"/>
                <a:ext cx="73" cy="73"/>
              </a:xfrm>
              <a:custGeom>
                <a:avLst/>
                <a:gdLst/>
                <a:ahLst/>
                <a:cxnLst>
                  <a:cxn ang="0">
                    <a:pos x="331" y="0"/>
                  </a:cxn>
                  <a:cxn ang="0">
                    <a:pos x="375" y="3"/>
                  </a:cxn>
                  <a:cxn ang="0">
                    <a:pos x="418" y="11"/>
                  </a:cxn>
                  <a:cxn ang="0">
                    <a:pos x="459" y="26"/>
                  </a:cxn>
                  <a:cxn ang="0">
                    <a:pos x="496" y="45"/>
                  </a:cxn>
                  <a:cxn ang="0">
                    <a:pos x="531" y="69"/>
                  </a:cxn>
                  <a:cxn ang="0">
                    <a:pos x="563" y="96"/>
                  </a:cxn>
                  <a:cxn ang="0">
                    <a:pos x="592" y="128"/>
                  </a:cxn>
                  <a:cxn ang="0">
                    <a:pos x="615" y="163"/>
                  </a:cxn>
                  <a:cxn ang="0">
                    <a:pos x="634" y="201"/>
                  </a:cxn>
                  <a:cxn ang="0">
                    <a:pos x="648" y="242"/>
                  </a:cxn>
                  <a:cxn ang="0">
                    <a:pos x="657" y="285"/>
                  </a:cxn>
                  <a:cxn ang="0">
                    <a:pos x="660" y="330"/>
                  </a:cxn>
                  <a:cxn ang="0">
                    <a:pos x="659" y="368"/>
                  </a:cxn>
                  <a:cxn ang="0">
                    <a:pos x="653" y="405"/>
                  </a:cxn>
                  <a:cxn ang="0">
                    <a:pos x="644" y="440"/>
                  </a:cxn>
                  <a:cxn ang="0">
                    <a:pos x="632" y="474"/>
                  </a:cxn>
                  <a:cxn ang="0">
                    <a:pos x="616" y="506"/>
                  </a:cxn>
                  <a:cxn ang="0">
                    <a:pos x="597" y="536"/>
                  </a:cxn>
                  <a:cxn ang="0">
                    <a:pos x="575" y="562"/>
                  </a:cxn>
                  <a:cxn ang="0">
                    <a:pos x="549" y="586"/>
                  </a:cxn>
                  <a:cxn ang="0">
                    <a:pos x="521" y="608"/>
                  </a:cxn>
                  <a:cxn ang="0">
                    <a:pos x="489" y="626"/>
                  </a:cxn>
                  <a:cxn ang="0">
                    <a:pos x="454" y="640"/>
                  </a:cxn>
                  <a:cxn ang="0">
                    <a:pos x="416" y="650"/>
                  </a:cxn>
                  <a:cxn ang="0">
                    <a:pos x="375" y="656"/>
                  </a:cxn>
                  <a:cxn ang="0">
                    <a:pos x="331" y="659"/>
                  </a:cxn>
                  <a:cxn ang="0">
                    <a:pos x="286" y="655"/>
                  </a:cxn>
                  <a:cxn ang="0">
                    <a:pos x="242" y="647"/>
                  </a:cxn>
                  <a:cxn ang="0">
                    <a:pos x="202" y="633"/>
                  </a:cxn>
                  <a:cxn ang="0">
                    <a:pos x="164" y="614"/>
                  </a:cxn>
                  <a:cxn ang="0">
                    <a:pos x="129" y="591"/>
                  </a:cxn>
                  <a:cxn ang="0">
                    <a:pos x="97" y="562"/>
                  </a:cxn>
                  <a:cxn ang="0">
                    <a:pos x="69" y="530"/>
                  </a:cxn>
                  <a:cxn ang="0">
                    <a:pos x="46" y="495"/>
                  </a:cxn>
                  <a:cxn ang="0">
                    <a:pos x="26" y="458"/>
                  </a:cxn>
                  <a:cxn ang="0">
                    <a:pos x="12" y="417"/>
                  </a:cxn>
                  <a:cxn ang="0">
                    <a:pos x="4" y="374"/>
                  </a:cxn>
                  <a:cxn ang="0">
                    <a:pos x="0" y="330"/>
                  </a:cxn>
                  <a:cxn ang="0">
                    <a:pos x="4" y="285"/>
                  </a:cxn>
                  <a:cxn ang="0">
                    <a:pos x="12" y="242"/>
                  </a:cxn>
                  <a:cxn ang="0">
                    <a:pos x="26" y="201"/>
                  </a:cxn>
                  <a:cxn ang="0">
                    <a:pos x="46" y="163"/>
                  </a:cxn>
                  <a:cxn ang="0">
                    <a:pos x="69" y="128"/>
                  </a:cxn>
                  <a:cxn ang="0">
                    <a:pos x="97" y="96"/>
                  </a:cxn>
                  <a:cxn ang="0">
                    <a:pos x="129" y="69"/>
                  </a:cxn>
                  <a:cxn ang="0">
                    <a:pos x="164" y="45"/>
                  </a:cxn>
                  <a:cxn ang="0">
                    <a:pos x="202" y="26"/>
                  </a:cxn>
                  <a:cxn ang="0">
                    <a:pos x="242" y="11"/>
                  </a:cxn>
                  <a:cxn ang="0">
                    <a:pos x="286" y="3"/>
                  </a:cxn>
                  <a:cxn ang="0">
                    <a:pos x="331" y="0"/>
                  </a:cxn>
                </a:cxnLst>
                <a:rect l="0" t="0" r="r" b="b"/>
                <a:pathLst>
                  <a:path w="660" h="659">
                    <a:moveTo>
                      <a:pt x="331" y="0"/>
                    </a:moveTo>
                    <a:lnTo>
                      <a:pt x="375" y="3"/>
                    </a:lnTo>
                    <a:lnTo>
                      <a:pt x="418" y="11"/>
                    </a:lnTo>
                    <a:lnTo>
                      <a:pt x="459" y="26"/>
                    </a:lnTo>
                    <a:lnTo>
                      <a:pt x="496" y="45"/>
                    </a:lnTo>
                    <a:lnTo>
                      <a:pt x="531" y="69"/>
                    </a:lnTo>
                    <a:lnTo>
                      <a:pt x="563" y="96"/>
                    </a:lnTo>
                    <a:lnTo>
                      <a:pt x="592" y="128"/>
                    </a:lnTo>
                    <a:lnTo>
                      <a:pt x="615" y="163"/>
                    </a:lnTo>
                    <a:lnTo>
                      <a:pt x="634" y="201"/>
                    </a:lnTo>
                    <a:lnTo>
                      <a:pt x="648" y="242"/>
                    </a:lnTo>
                    <a:lnTo>
                      <a:pt x="657" y="285"/>
                    </a:lnTo>
                    <a:lnTo>
                      <a:pt x="660" y="330"/>
                    </a:lnTo>
                    <a:lnTo>
                      <a:pt x="659" y="368"/>
                    </a:lnTo>
                    <a:lnTo>
                      <a:pt x="653" y="405"/>
                    </a:lnTo>
                    <a:lnTo>
                      <a:pt x="644" y="440"/>
                    </a:lnTo>
                    <a:lnTo>
                      <a:pt x="632" y="474"/>
                    </a:lnTo>
                    <a:lnTo>
                      <a:pt x="616" y="506"/>
                    </a:lnTo>
                    <a:lnTo>
                      <a:pt x="597" y="536"/>
                    </a:lnTo>
                    <a:lnTo>
                      <a:pt x="575" y="562"/>
                    </a:lnTo>
                    <a:lnTo>
                      <a:pt x="549" y="586"/>
                    </a:lnTo>
                    <a:lnTo>
                      <a:pt x="521" y="608"/>
                    </a:lnTo>
                    <a:lnTo>
                      <a:pt x="489" y="626"/>
                    </a:lnTo>
                    <a:lnTo>
                      <a:pt x="454" y="640"/>
                    </a:lnTo>
                    <a:lnTo>
                      <a:pt x="416" y="650"/>
                    </a:lnTo>
                    <a:lnTo>
                      <a:pt x="375" y="656"/>
                    </a:lnTo>
                    <a:lnTo>
                      <a:pt x="331" y="659"/>
                    </a:lnTo>
                    <a:lnTo>
                      <a:pt x="286" y="655"/>
                    </a:lnTo>
                    <a:lnTo>
                      <a:pt x="242" y="647"/>
                    </a:lnTo>
                    <a:lnTo>
                      <a:pt x="202" y="633"/>
                    </a:lnTo>
                    <a:lnTo>
                      <a:pt x="164" y="614"/>
                    </a:lnTo>
                    <a:lnTo>
                      <a:pt x="129" y="591"/>
                    </a:lnTo>
                    <a:lnTo>
                      <a:pt x="97" y="562"/>
                    </a:lnTo>
                    <a:lnTo>
                      <a:pt x="69" y="530"/>
                    </a:lnTo>
                    <a:lnTo>
                      <a:pt x="46" y="495"/>
                    </a:lnTo>
                    <a:lnTo>
                      <a:pt x="26" y="458"/>
                    </a:lnTo>
                    <a:lnTo>
                      <a:pt x="12" y="417"/>
                    </a:lnTo>
                    <a:lnTo>
                      <a:pt x="4" y="374"/>
                    </a:lnTo>
                    <a:lnTo>
                      <a:pt x="0" y="330"/>
                    </a:lnTo>
                    <a:lnTo>
                      <a:pt x="4" y="285"/>
                    </a:lnTo>
                    <a:lnTo>
                      <a:pt x="12" y="242"/>
                    </a:lnTo>
                    <a:lnTo>
                      <a:pt x="26" y="201"/>
                    </a:lnTo>
                    <a:lnTo>
                      <a:pt x="46" y="163"/>
                    </a:lnTo>
                    <a:lnTo>
                      <a:pt x="69" y="128"/>
                    </a:lnTo>
                    <a:lnTo>
                      <a:pt x="97" y="96"/>
                    </a:lnTo>
                    <a:lnTo>
                      <a:pt x="129" y="69"/>
                    </a:lnTo>
                    <a:lnTo>
                      <a:pt x="164" y="45"/>
                    </a:lnTo>
                    <a:lnTo>
                      <a:pt x="202" y="26"/>
                    </a:lnTo>
                    <a:lnTo>
                      <a:pt x="242" y="11"/>
                    </a:lnTo>
                    <a:lnTo>
                      <a:pt x="286" y="3"/>
                    </a:lnTo>
                    <a:lnTo>
                      <a:pt x="3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30" name="Freeform 8">
                <a:extLst>
                  <a:ext uri="{FF2B5EF4-FFF2-40B4-BE49-F238E27FC236}">
                    <a16:creationId xmlns:a16="http://schemas.microsoft.com/office/drawing/2014/main" xmlns="" id="{258AC18E-3C24-4160-8309-D39A2117DD24}"/>
                  </a:ext>
                </a:extLst>
              </p:cNvPr>
              <p:cNvSpPr>
                <a:spLocks/>
              </p:cNvSpPr>
              <p:nvPr/>
            </p:nvSpPr>
            <p:spPr bwMode="auto">
              <a:xfrm>
                <a:off x="400" y="1072"/>
                <a:ext cx="40" cy="128"/>
              </a:xfrm>
              <a:custGeom>
                <a:avLst/>
                <a:gdLst/>
                <a:ahLst/>
                <a:cxnLst>
                  <a:cxn ang="0">
                    <a:pos x="181" y="0"/>
                  </a:cxn>
                  <a:cxn ang="0">
                    <a:pos x="213" y="3"/>
                  </a:cxn>
                  <a:cxn ang="0">
                    <a:pos x="243" y="12"/>
                  </a:cxn>
                  <a:cxn ang="0">
                    <a:pos x="271" y="25"/>
                  </a:cxn>
                  <a:cxn ang="0">
                    <a:pos x="297" y="43"/>
                  </a:cxn>
                  <a:cxn ang="0">
                    <a:pos x="318" y="64"/>
                  </a:cxn>
                  <a:cxn ang="0">
                    <a:pos x="336" y="89"/>
                  </a:cxn>
                  <a:cxn ang="0">
                    <a:pos x="350" y="117"/>
                  </a:cxn>
                  <a:cxn ang="0">
                    <a:pos x="357" y="148"/>
                  </a:cxn>
                  <a:cxn ang="0">
                    <a:pos x="360" y="179"/>
                  </a:cxn>
                  <a:cxn ang="0">
                    <a:pos x="360" y="976"/>
                  </a:cxn>
                  <a:cxn ang="0">
                    <a:pos x="357" y="1008"/>
                  </a:cxn>
                  <a:cxn ang="0">
                    <a:pos x="350" y="1039"/>
                  </a:cxn>
                  <a:cxn ang="0">
                    <a:pos x="336" y="1066"/>
                  </a:cxn>
                  <a:cxn ang="0">
                    <a:pos x="318" y="1092"/>
                  </a:cxn>
                  <a:cxn ang="0">
                    <a:pos x="297" y="1113"/>
                  </a:cxn>
                  <a:cxn ang="0">
                    <a:pos x="271" y="1131"/>
                  </a:cxn>
                  <a:cxn ang="0">
                    <a:pos x="243" y="1145"/>
                  </a:cxn>
                  <a:cxn ang="0">
                    <a:pos x="213" y="1153"/>
                  </a:cxn>
                  <a:cxn ang="0">
                    <a:pos x="181" y="1156"/>
                  </a:cxn>
                  <a:cxn ang="0">
                    <a:pos x="148" y="1153"/>
                  </a:cxn>
                  <a:cxn ang="0">
                    <a:pos x="118" y="1145"/>
                  </a:cxn>
                  <a:cxn ang="0">
                    <a:pos x="90" y="1131"/>
                  </a:cxn>
                  <a:cxn ang="0">
                    <a:pos x="64" y="1113"/>
                  </a:cxn>
                  <a:cxn ang="0">
                    <a:pos x="43" y="1092"/>
                  </a:cxn>
                  <a:cxn ang="0">
                    <a:pos x="25" y="1066"/>
                  </a:cxn>
                  <a:cxn ang="0">
                    <a:pos x="12" y="1039"/>
                  </a:cxn>
                  <a:cxn ang="0">
                    <a:pos x="4" y="1008"/>
                  </a:cxn>
                  <a:cxn ang="0">
                    <a:pos x="0" y="976"/>
                  </a:cxn>
                  <a:cxn ang="0">
                    <a:pos x="0" y="179"/>
                  </a:cxn>
                  <a:cxn ang="0">
                    <a:pos x="4" y="148"/>
                  </a:cxn>
                  <a:cxn ang="0">
                    <a:pos x="12" y="117"/>
                  </a:cxn>
                  <a:cxn ang="0">
                    <a:pos x="25" y="89"/>
                  </a:cxn>
                  <a:cxn ang="0">
                    <a:pos x="43" y="64"/>
                  </a:cxn>
                  <a:cxn ang="0">
                    <a:pos x="64" y="43"/>
                  </a:cxn>
                  <a:cxn ang="0">
                    <a:pos x="90" y="25"/>
                  </a:cxn>
                  <a:cxn ang="0">
                    <a:pos x="118" y="12"/>
                  </a:cxn>
                  <a:cxn ang="0">
                    <a:pos x="148" y="3"/>
                  </a:cxn>
                  <a:cxn ang="0">
                    <a:pos x="181" y="0"/>
                  </a:cxn>
                </a:cxnLst>
                <a:rect l="0" t="0" r="r" b="b"/>
                <a:pathLst>
                  <a:path w="360" h="1156">
                    <a:moveTo>
                      <a:pt x="181" y="0"/>
                    </a:moveTo>
                    <a:lnTo>
                      <a:pt x="213" y="3"/>
                    </a:lnTo>
                    <a:lnTo>
                      <a:pt x="243" y="12"/>
                    </a:lnTo>
                    <a:lnTo>
                      <a:pt x="271" y="25"/>
                    </a:lnTo>
                    <a:lnTo>
                      <a:pt x="297" y="43"/>
                    </a:lnTo>
                    <a:lnTo>
                      <a:pt x="318" y="64"/>
                    </a:lnTo>
                    <a:lnTo>
                      <a:pt x="336" y="89"/>
                    </a:lnTo>
                    <a:lnTo>
                      <a:pt x="350" y="117"/>
                    </a:lnTo>
                    <a:lnTo>
                      <a:pt x="357" y="148"/>
                    </a:lnTo>
                    <a:lnTo>
                      <a:pt x="360" y="179"/>
                    </a:lnTo>
                    <a:lnTo>
                      <a:pt x="360" y="976"/>
                    </a:lnTo>
                    <a:lnTo>
                      <a:pt x="357" y="1008"/>
                    </a:lnTo>
                    <a:lnTo>
                      <a:pt x="350" y="1039"/>
                    </a:lnTo>
                    <a:lnTo>
                      <a:pt x="336" y="1066"/>
                    </a:lnTo>
                    <a:lnTo>
                      <a:pt x="318" y="1092"/>
                    </a:lnTo>
                    <a:lnTo>
                      <a:pt x="297" y="1113"/>
                    </a:lnTo>
                    <a:lnTo>
                      <a:pt x="271" y="1131"/>
                    </a:lnTo>
                    <a:lnTo>
                      <a:pt x="243" y="1145"/>
                    </a:lnTo>
                    <a:lnTo>
                      <a:pt x="213" y="1153"/>
                    </a:lnTo>
                    <a:lnTo>
                      <a:pt x="181" y="1156"/>
                    </a:lnTo>
                    <a:lnTo>
                      <a:pt x="148" y="1153"/>
                    </a:lnTo>
                    <a:lnTo>
                      <a:pt x="118" y="1145"/>
                    </a:lnTo>
                    <a:lnTo>
                      <a:pt x="90" y="1131"/>
                    </a:lnTo>
                    <a:lnTo>
                      <a:pt x="64" y="1113"/>
                    </a:lnTo>
                    <a:lnTo>
                      <a:pt x="43" y="1092"/>
                    </a:lnTo>
                    <a:lnTo>
                      <a:pt x="25" y="1066"/>
                    </a:lnTo>
                    <a:lnTo>
                      <a:pt x="12" y="1039"/>
                    </a:lnTo>
                    <a:lnTo>
                      <a:pt x="4" y="1008"/>
                    </a:lnTo>
                    <a:lnTo>
                      <a:pt x="0" y="976"/>
                    </a:lnTo>
                    <a:lnTo>
                      <a:pt x="0" y="179"/>
                    </a:lnTo>
                    <a:lnTo>
                      <a:pt x="4" y="148"/>
                    </a:lnTo>
                    <a:lnTo>
                      <a:pt x="12" y="117"/>
                    </a:lnTo>
                    <a:lnTo>
                      <a:pt x="25" y="89"/>
                    </a:lnTo>
                    <a:lnTo>
                      <a:pt x="43" y="64"/>
                    </a:lnTo>
                    <a:lnTo>
                      <a:pt x="64" y="43"/>
                    </a:lnTo>
                    <a:lnTo>
                      <a:pt x="90" y="25"/>
                    </a:lnTo>
                    <a:lnTo>
                      <a:pt x="118" y="12"/>
                    </a:lnTo>
                    <a:lnTo>
                      <a:pt x="148" y="3"/>
                    </a:lnTo>
                    <a:lnTo>
                      <a:pt x="18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31" name="Freeform 9">
                <a:extLst>
                  <a:ext uri="{FF2B5EF4-FFF2-40B4-BE49-F238E27FC236}">
                    <a16:creationId xmlns:a16="http://schemas.microsoft.com/office/drawing/2014/main" xmlns="" id="{BC05FC9C-7B6D-440D-8E59-7D25A6772F69}"/>
                  </a:ext>
                </a:extLst>
              </p:cNvPr>
              <p:cNvSpPr>
                <a:spLocks/>
              </p:cNvSpPr>
              <p:nvPr/>
            </p:nvSpPr>
            <p:spPr bwMode="auto">
              <a:xfrm>
                <a:off x="450" y="1027"/>
                <a:ext cx="73" cy="127"/>
              </a:xfrm>
              <a:custGeom>
                <a:avLst/>
                <a:gdLst/>
                <a:ahLst/>
                <a:cxnLst>
                  <a:cxn ang="0">
                    <a:pos x="344" y="0"/>
                  </a:cxn>
                  <a:cxn ang="0">
                    <a:pos x="552" y="0"/>
                  </a:cxn>
                  <a:cxn ang="0">
                    <a:pos x="577" y="2"/>
                  </a:cxn>
                  <a:cxn ang="0">
                    <a:pos x="598" y="10"/>
                  </a:cxn>
                  <a:cxn ang="0">
                    <a:pos x="618" y="22"/>
                  </a:cxn>
                  <a:cxn ang="0">
                    <a:pos x="634" y="38"/>
                  </a:cxn>
                  <a:cxn ang="0">
                    <a:pos x="647" y="58"/>
                  </a:cxn>
                  <a:cxn ang="0">
                    <a:pos x="654" y="79"/>
                  </a:cxn>
                  <a:cxn ang="0">
                    <a:pos x="657" y="104"/>
                  </a:cxn>
                  <a:cxn ang="0">
                    <a:pos x="657" y="1042"/>
                  </a:cxn>
                  <a:cxn ang="0">
                    <a:pos x="654" y="1065"/>
                  </a:cxn>
                  <a:cxn ang="0">
                    <a:pos x="647" y="1087"/>
                  </a:cxn>
                  <a:cxn ang="0">
                    <a:pos x="634" y="1106"/>
                  </a:cxn>
                  <a:cxn ang="0">
                    <a:pos x="618" y="1123"/>
                  </a:cxn>
                  <a:cxn ang="0">
                    <a:pos x="598" y="1135"/>
                  </a:cxn>
                  <a:cxn ang="0">
                    <a:pos x="577" y="1143"/>
                  </a:cxn>
                  <a:cxn ang="0">
                    <a:pos x="552" y="1146"/>
                  </a:cxn>
                  <a:cxn ang="0">
                    <a:pos x="0" y="1146"/>
                  </a:cxn>
                  <a:cxn ang="0">
                    <a:pos x="0" y="625"/>
                  </a:cxn>
                  <a:cxn ang="0">
                    <a:pos x="239" y="625"/>
                  </a:cxn>
                  <a:cxn ang="0">
                    <a:pos x="239" y="104"/>
                  </a:cxn>
                  <a:cxn ang="0">
                    <a:pos x="242" y="79"/>
                  </a:cxn>
                  <a:cxn ang="0">
                    <a:pos x="250" y="58"/>
                  </a:cxn>
                  <a:cxn ang="0">
                    <a:pos x="262" y="38"/>
                  </a:cxn>
                  <a:cxn ang="0">
                    <a:pos x="278" y="22"/>
                  </a:cxn>
                  <a:cxn ang="0">
                    <a:pos x="298" y="10"/>
                  </a:cxn>
                  <a:cxn ang="0">
                    <a:pos x="320" y="2"/>
                  </a:cxn>
                  <a:cxn ang="0">
                    <a:pos x="344" y="0"/>
                  </a:cxn>
                </a:cxnLst>
                <a:rect l="0" t="0" r="r" b="b"/>
                <a:pathLst>
                  <a:path w="657" h="1146">
                    <a:moveTo>
                      <a:pt x="344" y="0"/>
                    </a:moveTo>
                    <a:lnTo>
                      <a:pt x="552" y="0"/>
                    </a:lnTo>
                    <a:lnTo>
                      <a:pt x="577" y="2"/>
                    </a:lnTo>
                    <a:lnTo>
                      <a:pt x="598" y="10"/>
                    </a:lnTo>
                    <a:lnTo>
                      <a:pt x="618" y="22"/>
                    </a:lnTo>
                    <a:lnTo>
                      <a:pt x="634" y="38"/>
                    </a:lnTo>
                    <a:lnTo>
                      <a:pt x="647" y="58"/>
                    </a:lnTo>
                    <a:lnTo>
                      <a:pt x="654" y="79"/>
                    </a:lnTo>
                    <a:lnTo>
                      <a:pt x="657" y="104"/>
                    </a:lnTo>
                    <a:lnTo>
                      <a:pt x="657" y="1042"/>
                    </a:lnTo>
                    <a:lnTo>
                      <a:pt x="654" y="1065"/>
                    </a:lnTo>
                    <a:lnTo>
                      <a:pt x="647" y="1087"/>
                    </a:lnTo>
                    <a:lnTo>
                      <a:pt x="634" y="1106"/>
                    </a:lnTo>
                    <a:lnTo>
                      <a:pt x="618" y="1123"/>
                    </a:lnTo>
                    <a:lnTo>
                      <a:pt x="598" y="1135"/>
                    </a:lnTo>
                    <a:lnTo>
                      <a:pt x="577" y="1143"/>
                    </a:lnTo>
                    <a:lnTo>
                      <a:pt x="552" y="1146"/>
                    </a:lnTo>
                    <a:lnTo>
                      <a:pt x="0" y="1146"/>
                    </a:lnTo>
                    <a:lnTo>
                      <a:pt x="0" y="625"/>
                    </a:lnTo>
                    <a:lnTo>
                      <a:pt x="239" y="625"/>
                    </a:lnTo>
                    <a:lnTo>
                      <a:pt x="239" y="104"/>
                    </a:lnTo>
                    <a:lnTo>
                      <a:pt x="242" y="79"/>
                    </a:lnTo>
                    <a:lnTo>
                      <a:pt x="250" y="58"/>
                    </a:lnTo>
                    <a:lnTo>
                      <a:pt x="262" y="38"/>
                    </a:lnTo>
                    <a:lnTo>
                      <a:pt x="278" y="22"/>
                    </a:lnTo>
                    <a:lnTo>
                      <a:pt x="298" y="10"/>
                    </a:lnTo>
                    <a:lnTo>
                      <a:pt x="320" y="2"/>
                    </a:lnTo>
                    <a:lnTo>
                      <a:pt x="344"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32" name="Freeform 10">
                <a:extLst>
                  <a:ext uri="{FF2B5EF4-FFF2-40B4-BE49-F238E27FC236}">
                    <a16:creationId xmlns:a16="http://schemas.microsoft.com/office/drawing/2014/main" xmlns="" id="{969EE8FE-F3EB-475B-9FA5-49CABD0E05C5}"/>
                  </a:ext>
                </a:extLst>
              </p:cNvPr>
              <p:cNvSpPr>
                <a:spLocks/>
              </p:cNvSpPr>
              <p:nvPr/>
            </p:nvSpPr>
            <p:spPr bwMode="auto">
              <a:xfrm>
                <a:off x="260" y="1027"/>
                <a:ext cx="131" cy="127"/>
              </a:xfrm>
              <a:custGeom>
                <a:avLst/>
                <a:gdLst/>
                <a:ahLst/>
                <a:cxnLst>
                  <a:cxn ang="0">
                    <a:pos x="105" y="0"/>
                  </a:cxn>
                  <a:cxn ang="0">
                    <a:pos x="313" y="0"/>
                  </a:cxn>
                  <a:cxn ang="0">
                    <a:pos x="338" y="2"/>
                  </a:cxn>
                  <a:cxn ang="0">
                    <a:pos x="360" y="10"/>
                  </a:cxn>
                  <a:cxn ang="0">
                    <a:pos x="379" y="22"/>
                  </a:cxn>
                  <a:cxn ang="0">
                    <a:pos x="395" y="38"/>
                  </a:cxn>
                  <a:cxn ang="0">
                    <a:pos x="408" y="58"/>
                  </a:cxn>
                  <a:cxn ang="0">
                    <a:pos x="415" y="79"/>
                  </a:cxn>
                  <a:cxn ang="0">
                    <a:pos x="418" y="104"/>
                  </a:cxn>
                  <a:cxn ang="0">
                    <a:pos x="418" y="625"/>
                  </a:cxn>
                  <a:cxn ang="0">
                    <a:pos x="1176" y="625"/>
                  </a:cxn>
                  <a:cxn ang="0">
                    <a:pos x="1176" y="1146"/>
                  </a:cxn>
                  <a:cxn ang="0">
                    <a:pos x="105" y="1146"/>
                  </a:cxn>
                  <a:cxn ang="0">
                    <a:pos x="81" y="1143"/>
                  </a:cxn>
                  <a:cxn ang="0">
                    <a:pos x="58" y="1135"/>
                  </a:cxn>
                  <a:cxn ang="0">
                    <a:pos x="39" y="1123"/>
                  </a:cxn>
                  <a:cxn ang="0">
                    <a:pos x="23" y="1106"/>
                  </a:cxn>
                  <a:cxn ang="0">
                    <a:pos x="11" y="1087"/>
                  </a:cxn>
                  <a:cxn ang="0">
                    <a:pos x="3" y="1065"/>
                  </a:cxn>
                  <a:cxn ang="0">
                    <a:pos x="0" y="1042"/>
                  </a:cxn>
                  <a:cxn ang="0">
                    <a:pos x="0" y="104"/>
                  </a:cxn>
                  <a:cxn ang="0">
                    <a:pos x="3" y="79"/>
                  </a:cxn>
                  <a:cxn ang="0">
                    <a:pos x="11" y="58"/>
                  </a:cxn>
                  <a:cxn ang="0">
                    <a:pos x="23" y="38"/>
                  </a:cxn>
                  <a:cxn ang="0">
                    <a:pos x="39" y="22"/>
                  </a:cxn>
                  <a:cxn ang="0">
                    <a:pos x="58" y="10"/>
                  </a:cxn>
                  <a:cxn ang="0">
                    <a:pos x="81" y="2"/>
                  </a:cxn>
                  <a:cxn ang="0">
                    <a:pos x="105" y="0"/>
                  </a:cxn>
                </a:cxnLst>
                <a:rect l="0" t="0" r="r" b="b"/>
                <a:pathLst>
                  <a:path w="1176" h="1146">
                    <a:moveTo>
                      <a:pt x="105" y="0"/>
                    </a:moveTo>
                    <a:lnTo>
                      <a:pt x="313" y="0"/>
                    </a:lnTo>
                    <a:lnTo>
                      <a:pt x="338" y="2"/>
                    </a:lnTo>
                    <a:lnTo>
                      <a:pt x="360" y="10"/>
                    </a:lnTo>
                    <a:lnTo>
                      <a:pt x="379" y="22"/>
                    </a:lnTo>
                    <a:lnTo>
                      <a:pt x="395" y="38"/>
                    </a:lnTo>
                    <a:lnTo>
                      <a:pt x="408" y="58"/>
                    </a:lnTo>
                    <a:lnTo>
                      <a:pt x="415" y="79"/>
                    </a:lnTo>
                    <a:lnTo>
                      <a:pt x="418" y="104"/>
                    </a:lnTo>
                    <a:lnTo>
                      <a:pt x="418" y="625"/>
                    </a:lnTo>
                    <a:lnTo>
                      <a:pt x="1176" y="625"/>
                    </a:lnTo>
                    <a:lnTo>
                      <a:pt x="1176" y="1146"/>
                    </a:lnTo>
                    <a:lnTo>
                      <a:pt x="105" y="1146"/>
                    </a:lnTo>
                    <a:lnTo>
                      <a:pt x="81" y="1143"/>
                    </a:lnTo>
                    <a:lnTo>
                      <a:pt x="58" y="1135"/>
                    </a:lnTo>
                    <a:lnTo>
                      <a:pt x="39" y="1123"/>
                    </a:lnTo>
                    <a:lnTo>
                      <a:pt x="23" y="1106"/>
                    </a:lnTo>
                    <a:lnTo>
                      <a:pt x="11" y="1087"/>
                    </a:lnTo>
                    <a:lnTo>
                      <a:pt x="3" y="1065"/>
                    </a:lnTo>
                    <a:lnTo>
                      <a:pt x="0" y="1042"/>
                    </a:lnTo>
                    <a:lnTo>
                      <a:pt x="0" y="104"/>
                    </a:lnTo>
                    <a:lnTo>
                      <a:pt x="3" y="79"/>
                    </a:lnTo>
                    <a:lnTo>
                      <a:pt x="11" y="58"/>
                    </a:lnTo>
                    <a:lnTo>
                      <a:pt x="23" y="38"/>
                    </a:lnTo>
                    <a:lnTo>
                      <a:pt x="39" y="22"/>
                    </a:lnTo>
                    <a:lnTo>
                      <a:pt x="58" y="10"/>
                    </a:lnTo>
                    <a:lnTo>
                      <a:pt x="81" y="2"/>
                    </a:lnTo>
                    <a:lnTo>
                      <a:pt x="105"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33" name="Freeform 11">
                <a:extLst>
                  <a:ext uri="{FF2B5EF4-FFF2-40B4-BE49-F238E27FC236}">
                    <a16:creationId xmlns:a16="http://schemas.microsoft.com/office/drawing/2014/main" xmlns="" id="{5D1E8A43-DC30-40AD-AD3D-AF9080CB13D4}"/>
                  </a:ext>
                </a:extLst>
              </p:cNvPr>
              <p:cNvSpPr>
                <a:spLocks/>
              </p:cNvSpPr>
              <p:nvPr/>
            </p:nvSpPr>
            <p:spPr bwMode="auto">
              <a:xfrm>
                <a:off x="328" y="1012"/>
                <a:ext cx="127" cy="54"/>
              </a:xfrm>
              <a:custGeom>
                <a:avLst/>
                <a:gdLst/>
                <a:ahLst/>
                <a:cxnLst>
                  <a:cxn ang="0">
                    <a:pos x="178" y="0"/>
                  </a:cxn>
                  <a:cxn ang="0">
                    <a:pos x="210" y="2"/>
                  </a:cxn>
                  <a:cxn ang="0">
                    <a:pos x="996" y="132"/>
                  </a:cxn>
                  <a:cxn ang="0">
                    <a:pos x="1027" y="140"/>
                  </a:cxn>
                  <a:cxn ang="0">
                    <a:pos x="1056" y="153"/>
                  </a:cxn>
                  <a:cxn ang="0">
                    <a:pos x="1081" y="171"/>
                  </a:cxn>
                  <a:cxn ang="0">
                    <a:pos x="1103" y="192"/>
                  </a:cxn>
                  <a:cxn ang="0">
                    <a:pos x="1122" y="218"/>
                  </a:cxn>
                  <a:cxn ang="0">
                    <a:pos x="1135" y="245"/>
                  </a:cxn>
                  <a:cxn ang="0">
                    <a:pos x="1144" y="275"/>
                  </a:cxn>
                  <a:cxn ang="0">
                    <a:pos x="1147" y="307"/>
                  </a:cxn>
                  <a:cxn ang="0">
                    <a:pos x="1145" y="339"/>
                  </a:cxn>
                  <a:cxn ang="0">
                    <a:pos x="1136" y="371"/>
                  </a:cxn>
                  <a:cxn ang="0">
                    <a:pos x="1123" y="399"/>
                  </a:cxn>
                  <a:cxn ang="0">
                    <a:pos x="1106" y="425"/>
                  </a:cxn>
                  <a:cxn ang="0">
                    <a:pos x="1083" y="446"/>
                  </a:cxn>
                  <a:cxn ang="0">
                    <a:pos x="1059" y="464"/>
                  </a:cxn>
                  <a:cxn ang="0">
                    <a:pos x="1031" y="478"/>
                  </a:cxn>
                  <a:cxn ang="0">
                    <a:pos x="1002" y="486"/>
                  </a:cxn>
                  <a:cxn ang="0">
                    <a:pos x="970" y="489"/>
                  </a:cxn>
                  <a:cxn ang="0">
                    <a:pos x="938" y="487"/>
                  </a:cxn>
                  <a:cxn ang="0">
                    <a:pos x="151" y="358"/>
                  </a:cxn>
                  <a:cxn ang="0">
                    <a:pos x="120" y="349"/>
                  </a:cxn>
                  <a:cxn ang="0">
                    <a:pos x="92" y="337"/>
                  </a:cxn>
                  <a:cxn ang="0">
                    <a:pos x="65" y="319"/>
                  </a:cxn>
                  <a:cxn ang="0">
                    <a:pos x="44" y="297"/>
                  </a:cxn>
                  <a:cxn ang="0">
                    <a:pos x="26" y="272"/>
                  </a:cxn>
                  <a:cxn ang="0">
                    <a:pos x="12" y="244"/>
                  </a:cxn>
                  <a:cxn ang="0">
                    <a:pos x="4" y="215"/>
                  </a:cxn>
                  <a:cxn ang="0">
                    <a:pos x="0" y="183"/>
                  </a:cxn>
                  <a:cxn ang="0">
                    <a:pos x="2" y="151"/>
                  </a:cxn>
                  <a:cxn ang="0">
                    <a:pos x="11" y="119"/>
                  </a:cxn>
                  <a:cxn ang="0">
                    <a:pos x="25" y="91"/>
                  </a:cxn>
                  <a:cxn ang="0">
                    <a:pos x="42" y="65"/>
                  </a:cxn>
                  <a:cxn ang="0">
                    <a:pos x="64" y="44"/>
                  </a:cxn>
                  <a:cxn ang="0">
                    <a:pos x="88" y="26"/>
                  </a:cxn>
                  <a:cxn ang="0">
                    <a:pos x="116" y="12"/>
                  </a:cxn>
                  <a:cxn ang="0">
                    <a:pos x="146" y="4"/>
                  </a:cxn>
                  <a:cxn ang="0">
                    <a:pos x="178" y="0"/>
                  </a:cxn>
                </a:cxnLst>
                <a:rect l="0" t="0" r="r" b="b"/>
                <a:pathLst>
                  <a:path w="1147" h="489">
                    <a:moveTo>
                      <a:pt x="178" y="0"/>
                    </a:moveTo>
                    <a:lnTo>
                      <a:pt x="210" y="2"/>
                    </a:lnTo>
                    <a:lnTo>
                      <a:pt x="996" y="132"/>
                    </a:lnTo>
                    <a:lnTo>
                      <a:pt x="1027" y="140"/>
                    </a:lnTo>
                    <a:lnTo>
                      <a:pt x="1056" y="153"/>
                    </a:lnTo>
                    <a:lnTo>
                      <a:pt x="1081" y="171"/>
                    </a:lnTo>
                    <a:lnTo>
                      <a:pt x="1103" y="192"/>
                    </a:lnTo>
                    <a:lnTo>
                      <a:pt x="1122" y="218"/>
                    </a:lnTo>
                    <a:lnTo>
                      <a:pt x="1135" y="245"/>
                    </a:lnTo>
                    <a:lnTo>
                      <a:pt x="1144" y="275"/>
                    </a:lnTo>
                    <a:lnTo>
                      <a:pt x="1147" y="307"/>
                    </a:lnTo>
                    <a:lnTo>
                      <a:pt x="1145" y="339"/>
                    </a:lnTo>
                    <a:lnTo>
                      <a:pt x="1136" y="371"/>
                    </a:lnTo>
                    <a:lnTo>
                      <a:pt x="1123" y="399"/>
                    </a:lnTo>
                    <a:lnTo>
                      <a:pt x="1106" y="425"/>
                    </a:lnTo>
                    <a:lnTo>
                      <a:pt x="1083" y="446"/>
                    </a:lnTo>
                    <a:lnTo>
                      <a:pt x="1059" y="464"/>
                    </a:lnTo>
                    <a:lnTo>
                      <a:pt x="1031" y="478"/>
                    </a:lnTo>
                    <a:lnTo>
                      <a:pt x="1002" y="486"/>
                    </a:lnTo>
                    <a:lnTo>
                      <a:pt x="970" y="489"/>
                    </a:lnTo>
                    <a:lnTo>
                      <a:pt x="938" y="487"/>
                    </a:lnTo>
                    <a:lnTo>
                      <a:pt x="151" y="358"/>
                    </a:lnTo>
                    <a:lnTo>
                      <a:pt x="120" y="349"/>
                    </a:lnTo>
                    <a:lnTo>
                      <a:pt x="92" y="337"/>
                    </a:lnTo>
                    <a:lnTo>
                      <a:pt x="65" y="319"/>
                    </a:lnTo>
                    <a:lnTo>
                      <a:pt x="44" y="297"/>
                    </a:lnTo>
                    <a:lnTo>
                      <a:pt x="26" y="272"/>
                    </a:lnTo>
                    <a:lnTo>
                      <a:pt x="12" y="244"/>
                    </a:lnTo>
                    <a:lnTo>
                      <a:pt x="4" y="215"/>
                    </a:lnTo>
                    <a:lnTo>
                      <a:pt x="0" y="183"/>
                    </a:lnTo>
                    <a:lnTo>
                      <a:pt x="2" y="151"/>
                    </a:lnTo>
                    <a:lnTo>
                      <a:pt x="11" y="119"/>
                    </a:lnTo>
                    <a:lnTo>
                      <a:pt x="25" y="91"/>
                    </a:lnTo>
                    <a:lnTo>
                      <a:pt x="42" y="65"/>
                    </a:lnTo>
                    <a:lnTo>
                      <a:pt x="64" y="44"/>
                    </a:lnTo>
                    <a:lnTo>
                      <a:pt x="88" y="26"/>
                    </a:lnTo>
                    <a:lnTo>
                      <a:pt x="116" y="12"/>
                    </a:lnTo>
                    <a:lnTo>
                      <a:pt x="146" y="4"/>
                    </a:lnTo>
                    <a:lnTo>
                      <a:pt x="178"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34" name="Freeform 14">
                <a:extLst>
                  <a:ext uri="{FF2B5EF4-FFF2-40B4-BE49-F238E27FC236}">
                    <a16:creationId xmlns:a16="http://schemas.microsoft.com/office/drawing/2014/main" xmlns="" id="{6C912158-78D6-4EB3-9610-7FFB625ECA9F}"/>
                  </a:ext>
                </a:extLst>
              </p:cNvPr>
              <p:cNvSpPr>
                <a:spLocks/>
              </p:cNvSpPr>
              <p:nvPr/>
            </p:nvSpPr>
            <p:spPr bwMode="auto">
              <a:xfrm>
                <a:off x="296" y="912"/>
                <a:ext cx="190" cy="105"/>
              </a:xfrm>
              <a:custGeom>
                <a:avLst/>
                <a:gdLst/>
                <a:ahLst/>
                <a:cxnLst>
                  <a:cxn ang="0">
                    <a:pos x="1250" y="3"/>
                  </a:cxn>
                  <a:cxn ang="0">
                    <a:pos x="1360" y="42"/>
                  </a:cxn>
                  <a:cxn ang="0">
                    <a:pos x="1447" y="115"/>
                  </a:cxn>
                  <a:cxn ang="0">
                    <a:pos x="1511" y="207"/>
                  </a:cxn>
                  <a:cxn ang="0">
                    <a:pos x="1708" y="769"/>
                  </a:cxn>
                  <a:cxn ang="0">
                    <a:pos x="1710" y="840"/>
                  </a:cxn>
                  <a:cxn ang="0">
                    <a:pos x="1677" y="903"/>
                  </a:cxn>
                  <a:cxn ang="0">
                    <a:pos x="1621" y="938"/>
                  </a:cxn>
                  <a:cxn ang="0">
                    <a:pos x="1558" y="943"/>
                  </a:cxn>
                  <a:cxn ang="0">
                    <a:pos x="1499" y="920"/>
                  </a:cxn>
                  <a:cxn ang="0">
                    <a:pos x="1011" y="565"/>
                  </a:cxn>
                  <a:cxn ang="0">
                    <a:pos x="992" y="497"/>
                  </a:cxn>
                  <a:cxn ang="0">
                    <a:pos x="1015" y="429"/>
                  </a:cxn>
                  <a:cxn ang="0">
                    <a:pos x="1071" y="386"/>
                  </a:cxn>
                  <a:cxn ang="0">
                    <a:pos x="1141" y="381"/>
                  </a:cxn>
                  <a:cxn ang="0">
                    <a:pos x="1451" y="601"/>
                  </a:cxn>
                  <a:cxn ang="0">
                    <a:pos x="1484" y="608"/>
                  </a:cxn>
                  <a:cxn ang="0">
                    <a:pos x="1505" y="589"/>
                  </a:cxn>
                  <a:cxn ang="0">
                    <a:pos x="1504" y="557"/>
                  </a:cxn>
                  <a:cxn ang="0">
                    <a:pos x="1486" y="538"/>
                  </a:cxn>
                  <a:cxn ang="0">
                    <a:pos x="1450" y="510"/>
                  </a:cxn>
                  <a:cxn ang="0">
                    <a:pos x="1395" y="470"/>
                  </a:cxn>
                  <a:cxn ang="0">
                    <a:pos x="1335" y="424"/>
                  </a:cxn>
                  <a:cxn ang="0">
                    <a:pos x="1283" y="386"/>
                  </a:cxn>
                  <a:cxn ang="0">
                    <a:pos x="429" y="86"/>
                  </a:cxn>
                  <a:cxn ang="0">
                    <a:pos x="396" y="410"/>
                  </a:cxn>
                  <a:cxn ang="0">
                    <a:pos x="337" y="455"/>
                  </a:cxn>
                  <a:cxn ang="0">
                    <a:pos x="279" y="498"/>
                  </a:cxn>
                  <a:cxn ang="0">
                    <a:pos x="235" y="531"/>
                  </a:cxn>
                  <a:cxn ang="0">
                    <a:pos x="217" y="544"/>
                  </a:cxn>
                  <a:cxn ang="0">
                    <a:pos x="206" y="580"/>
                  </a:cxn>
                  <a:cxn ang="0">
                    <a:pos x="218" y="602"/>
                  </a:cxn>
                  <a:cxn ang="0">
                    <a:pos x="250" y="607"/>
                  </a:cxn>
                  <a:cxn ang="0">
                    <a:pos x="549" y="388"/>
                  </a:cxn>
                  <a:cxn ang="0">
                    <a:pos x="619" y="380"/>
                  </a:cxn>
                  <a:cxn ang="0">
                    <a:pos x="681" y="411"/>
                  </a:cxn>
                  <a:cxn ang="0">
                    <a:pos x="717" y="474"/>
                  </a:cxn>
                  <a:cxn ang="0">
                    <a:pos x="712" y="544"/>
                  </a:cxn>
                  <a:cxn ang="0">
                    <a:pos x="669" y="600"/>
                  </a:cxn>
                  <a:cxn ang="0">
                    <a:pos x="176" y="938"/>
                  </a:cxn>
                  <a:cxn ang="0">
                    <a:pos x="112" y="943"/>
                  </a:cxn>
                  <a:cxn ang="0">
                    <a:pos x="54" y="919"/>
                  </a:cxn>
                  <a:cxn ang="0">
                    <a:pos x="9" y="862"/>
                  </a:cxn>
                  <a:cxn ang="0">
                    <a:pos x="0" y="792"/>
                  </a:cxn>
                  <a:cxn ang="0">
                    <a:pos x="187" y="238"/>
                  </a:cxn>
                  <a:cxn ang="0">
                    <a:pos x="242" y="145"/>
                  </a:cxn>
                  <a:cxn ang="0">
                    <a:pos x="320" y="63"/>
                  </a:cxn>
                  <a:cxn ang="0">
                    <a:pos x="423" y="11"/>
                  </a:cxn>
                </a:cxnLst>
                <a:rect l="0" t="0" r="r" b="b"/>
                <a:pathLst>
                  <a:path w="1713" h="945">
                    <a:moveTo>
                      <a:pt x="504" y="0"/>
                    </a:moveTo>
                    <a:lnTo>
                      <a:pt x="1209" y="0"/>
                    </a:lnTo>
                    <a:lnTo>
                      <a:pt x="1250" y="3"/>
                    </a:lnTo>
                    <a:lnTo>
                      <a:pt x="1290" y="11"/>
                    </a:lnTo>
                    <a:lnTo>
                      <a:pt x="1326" y="24"/>
                    </a:lnTo>
                    <a:lnTo>
                      <a:pt x="1360" y="42"/>
                    </a:lnTo>
                    <a:lnTo>
                      <a:pt x="1392" y="63"/>
                    </a:lnTo>
                    <a:lnTo>
                      <a:pt x="1420" y="88"/>
                    </a:lnTo>
                    <a:lnTo>
                      <a:pt x="1447" y="115"/>
                    </a:lnTo>
                    <a:lnTo>
                      <a:pt x="1471" y="145"/>
                    </a:lnTo>
                    <a:lnTo>
                      <a:pt x="1491" y="175"/>
                    </a:lnTo>
                    <a:lnTo>
                      <a:pt x="1511" y="207"/>
                    </a:lnTo>
                    <a:lnTo>
                      <a:pt x="1525" y="238"/>
                    </a:lnTo>
                    <a:lnTo>
                      <a:pt x="1538" y="269"/>
                    </a:lnTo>
                    <a:lnTo>
                      <a:pt x="1708" y="769"/>
                    </a:lnTo>
                    <a:lnTo>
                      <a:pt x="1712" y="792"/>
                    </a:lnTo>
                    <a:lnTo>
                      <a:pt x="1713" y="817"/>
                    </a:lnTo>
                    <a:lnTo>
                      <a:pt x="1710" y="840"/>
                    </a:lnTo>
                    <a:lnTo>
                      <a:pt x="1703" y="862"/>
                    </a:lnTo>
                    <a:lnTo>
                      <a:pt x="1692" y="882"/>
                    </a:lnTo>
                    <a:lnTo>
                      <a:pt x="1677" y="903"/>
                    </a:lnTo>
                    <a:lnTo>
                      <a:pt x="1658" y="919"/>
                    </a:lnTo>
                    <a:lnTo>
                      <a:pt x="1640" y="929"/>
                    </a:lnTo>
                    <a:lnTo>
                      <a:pt x="1621" y="938"/>
                    </a:lnTo>
                    <a:lnTo>
                      <a:pt x="1601" y="943"/>
                    </a:lnTo>
                    <a:lnTo>
                      <a:pt x="1581" y="945"/>
                    </a:lnTo>
                    <a:lnTo>
                      <a:pt x="1558" y="943"/>
                    </a:lnTo>
                    <a:lnTo>
                      <a:pt x="1536" y="938"/>
                    </a:lnTo>
                    <a:lnTo>
                      <a:pt x="1517" y="930"/>
                    </a:lnTo>
                    <a:lnTo>
                      <a:pt x="1499" y="920"/>
                    </a:lnTo>
                    <a:lnTo>
                      <a:pt x="1044" y="600"/>
                    </a:lnTo>
                    <a:lnTo>
                      <a:pt x="1025" y="584"/>
                    </a:lnTo>
                    <a:lnTo>
                      <a:pt x="1011" y="565"/>
                    </a:lnTo>
                    <a:lnTo>
                      <a:pt x="1001" y="544"/>
                    </a:lnTo>
                    <a:lnTo>
                      <a:pt x="995" y="521"/>
                    </a:lnTo>
                    <a:lnTo>
                      <a:pt x="992" y="497"/>
                    </a:lnTo>
                    <a:lnTo>
                      <a:pt x="996" y="474"/>
                    </a:lnTo>
                    <a:lnTo>
                      <a:pt x="1003" y="452"/>
                    </a:lnTo>
                    <a:lnTo>
                      <a:pt x="1015" y="429"/>
                    </a:lnTo>
                    <a:lnTo>
                      <a:pt x="1031" y="411"/>
                    </a:lnTo>
                    <a:lnTo>
                      <a:pt x="1050" y="397"/>
                    </a:lnTo>
                    <a:lnTo>
                      <a:pt x="1071" y="386"/>
                    </a:lnTo>
                    <a:lnTo>
                      <a:pt x="1094" y="380"/>
                    </a:lnTo>
                    <a:lnTo>
                      <a:pt x="1118" y="379"/>
                    </a:lnTo>
                    <a:lnTo>
                      <a:pt x="1141" y="381"/>
                    </a:lnTo>
                    <a:lnTo>
                      <a:pt x="1163" y="388"/>
                    </a:lnTo>
                    <a:lnTo>
                      <a:pt x="1186" y="401"/>
                    </a:lnTo>
                    <a:lnTo>
                      <a:pt x="1451" y="601"/>
                    </a:lnTo>
                    <a:lnTo>
                      <a:pt x="1462" y="607"/>
                    </a:lnTo>
                    <a:lnTo>
                      <a:pt x="1472" y="609"/>
                    </a:lnTo>
                    <a:lnTo>
                      <a:pt x="1484" y="608"/>
                    </a:lnTo>
                    <a:lnTo>
                      <a:pt x="1494" y="602"/>
                    </a:lnTo>
                    <a:lnTo>
                      <a:pt x="1502" y="595"/>
                    </a:lnTo>
                    <a:lnTo>
                      <a:pt x="1505" y="589"/>
                    </a:lnTo>
                    <a:lnTo>
                      <a:pt x="1507" y="580"/>
                    </a:lnTo>
                    <a:lnTo>
                      <a:pt x="1507" y="568"/>
                    </a:lnTo>
                    <a:lnTo>
                      <a:pt x="1504" y="557"/>
                    </a:lnTo>
                    <a:lnTo>
                      <a:pt x="1495" y="544"/>
                    </a:lnTo>
                    <a:lnTo>
                      <a:pt x="1493" y="543"/>
                    </a:lnTo>
                    <a:lnTo>
                      <a:pt x="1486" y="538"/>
                    </a:lnTo>
                    <a:lnTo>
                      <a:pt x="1478" y="531"/>
                    </a:lnTo>
                    <a:lnTo>
                      <a:pt x="1465" y="522"/>
                    </a:lnTo>
                    <a:lnTo>
                      <a:pt x="1450" y="510"/>
                    </a:lnTo>
                    <a:lnTo>
                      <a:pt x="1433" y="498"/>
                    </a:lnTo>
                    <a:lnTo>
                      <a:pt x="1415" y="485"/>
                    </a:lnTo>
                    <a:lnTo>
                      <a:pt x="1395" y="470"/>
                    </a:lnTo>
                    <a:lnTo>
                      <a:pt x="1376" y="455"/>
                    </a:lnTo>
                    <a:lnTo>
                      <a:pt x="1356" y="439"/>
                    </a:lnTo>
                    <a:lnTo>
                      <a:pt x="1335" y="424"/>
                    </a:lnTo>
                    <a:lnTo>
                      <a:pt x="1317" y="410"/>
                    </a:lnTo>
                    <a:lnTo>
                      <a:pt x="1299" y="398"/>
                    </a:lnTo>
                    <a:lnTo>
                      <a:pt x="1283" y="386"/>
                    </a:lnTo>
                    <a:lnTo>
                      <a:pt x="1283" y="86"/>
                    </a:lnTo>
                    <a:lnTo>
                      <a:pt x="857" y="155"/>
                    </a:lnTo>
                    <a:lnTo>
                      <a:pt x="429" y="86"/>
                    </a:lnTo>
                    <a:lnTo>
                      <a:pt x="429" y="386"/>
                    </a:lnTo>
                    <a:lnTo>
                      <a:pt x="413" y="398"/>
                    </a:lnTo>
                    <a:lnTo>
                      <a:pt x="396" y="410"/>
                    </a:lnTo>
                    <a:lnTo>
                      <a:pt x="377" y="424"/>
                    </a:lnTo>
                    <a:lnTo>
                      <a:pt x="358" y="439"/>
                    </a:lnTo>
                    <a:lnTo>
                      <a:pt x="337" y="455"/>
                    </a:lnTo>
                    <a:lnTo>
                      <a:pt x="317" y="470"/>
                    </a:lnTo>
                    <a:lnTo>
                      <a:pt x="298" y="485"/>
                    </a:lnTo>
                    <a:lnTo>
                      <a:pt x="279" y="498"/>
                    </a:lnTo>
                    <a:lnTo>
                      <a:pt x="263" y="510"/>
                    </a:lnTo>
                    <a:lnTo>
                      <a:pt x="247" y="522"/>
                    </a:lnTo>
                    <a:lnTo>
                      <a:pt x="235" y="531"/>
                    </a:lnTo>
                    <a:lnTo>
                      <a:pt x="226" y="538"/>
                    </a:lnTo>
                    <a:lnTo>
                      <a:pt x="220" y="543"/>
                    </a:lnTo>
                    <a:lnTo>
                      <a:pt x="217" y="544"/>
                    </a:lnTo>
                    <a:lnTo>
                      <a:pt x="209" y="557"/>
                    </a:lnTo>
                    <a:lnTo>
                      <a:pt x="205" y="568"/>
                    </a:lnTo>
                    <a:lnTo>
                      <a:pt x="206" y="580"/>
                    </a:lnTo>
                    <a:lnTo>
                      <a:pt x="208" y="589"/>
                    </a:lnTo>
                    <a:lnTo>
                      <a:pt x="211" y="595"/>
                    </a:lnTo>
                    <a:lnTo>
                      <a:pt x="218" y="602"/>
                    </a:lnTo>
                    <a:lnTo>
                      <a:pt x="229" y="608"/>
                    </a:lnTo>
                    <a:lnTo>
                      <a:pt x="240" y="609"/>
                    </a:lnTo>
                    <a:lnTo>
                      <a:pt x="250" y="607"/>
                    </a:lnTo>
                    <a:lnTo>
                      <a:pt x="261" y="601"/>
                    </a:lnTo>
                    <a:lnTo>
                      <a:pt x="527" y="401"/>
                    </a:lnTo>
                    <a:lnTo>
                      <a:pt x="549" y="388"/>
                    </a:lnTo>
                    <a:lnTo>
                      <a:pt x="572" y="381"/>
                    </a:lnTo>
                    <a:lnTo>
                      <a:pt x="595" y="379"/>
                    </a:lnTo>
                    <a:lnTo>
                      <a:pt x="619" y="380"/>
                    </a:lnTo>
                    <a:lnTo>
                      <a:pt x="641" y="386"/>
                    </a:lnTo>
                    <a:lnTo>
                      <a:pt x="662" y="397"/>
                    </a:lnTo>
                    <a:lnTo>
                      <a:pt x="681" y="411"/>
                    </a:lnTo>
                    <a:lnTo>
                      <a:pt x="697" y="429"/>
                    </a:lnTo>
                    <a:lnTo>
                      <a:pt x="710" y="452"/>
                    </a:lnTo>
                    <a:lnTo>
                      <a:pt x="717" y="474"/>
                    </a:lnTo>
                    <a:lnTo>
                      <a:pt x="720" y="497"/>
                    </a:lnTo>
                    <a:lnTo>
                      <a:pt x="719" y="521"/>
                    </a:lnTo>
                    <a:lnTo>
                      <a:pt x="712" y="544"/>
                    </a:lnTo>
                    <a:lnTo>
                      <a:pt x="702" y="565"/>
                    </a:lnTo>
                    <a:lnTo>
                      <a:pt x="687" y="584"/>
                    </a:lnTo>
                    <a:lnTo>
                      <a:pt x="669" y="600"/>
                    </a:lnTo>
                    <a:lnTo>
                      <a:pt x="213" y="920"/>
                    </a:lnTo>
                    <a:lnTo>
                      <a:pt x="196" y="930"/>
                    </a:lnTo>
                    <a:lnTo>
                      <a:pt x="176" y="938"/>
                    </a:lnTo>
                    <a:lnTo>
                      <a:pt x="155" y="943"/>
                    </a:lnTo>
                    <a:lnTo>
                      <a:pt x="132" y="945"/>
                    </a:lnTo>
                    <a:lnTo>
                      <a:pt x="112" y="943"/>
                    </a:lnTo>
                    <a:lnTo>
                      <a:pt x="92" y="938"/>
                    </a:lnTo>
                    <a:lnTo>
                      <a:pt x="72" y="929"/>
                    </a:lnTo>
                    <a:lnTo>
                      <a:pt x="54" y="919"/>
                    </a:lnTo>
                    <a:lnTo>
                      <a:pt x="36" y="903"/>
                    </a:lnTo>
                    <a:lnTo>
                      <a:pt x="21" y="882"/>
                    </a:lnTo>
                    <a:lnTo>
                      <a:pt x="9" y="862"/>
                    </a:lnTo>
                    <a:lnTo>
                      <a:pt x="3" y="840"/>
                    </a:lnTo>
                    <a:lnTo>
                      <a:pt x="0" y="817"/>
                    </a:lnTo>
                    <a:lnTo>
                      <a:pt x="0" y="792"/>
                    </a:lnTo>
                    <a:lnTo>
                      <a:pt x="5" y="769"/>
                    </a:lnTo>
                    <a:lnTo>
                      <a:pt x="174" y="269"/>
                    </a:lnTo>
                    <a:lnTo>
                      <a:pt x="187" y="238"/>
                    </a:lnTo>
                    <a:lnTo>
                      <a:pt x="203" y="207"/>
                    </a:lnTo>
                    <a:lnTo>
                      <a:pt x="221" y="175"/>
                    </a:lnTo>
                    <a:lnTo>
                      <a:pt x="242" y="145"/>
                    </a:lnTo>
                    <a:lnTo>
                      <a:pt x="265" y="115"/>
                    </a:lnTo>
                    <a:lnTo>
                      <a:pt x="292" y="88"/>
                    </a:lnTo>
                    <a:lnTo>
                      <a:pt x="320" y="63"/>
                    </a:lnTo>
                    <a:lnTo>
                      <a:pt x="352" y="42"/>
                    </a:lnTo>
                    <a:lnTo>
                      <a:pt x="386" y="24"/>
                    </a:lnTo>
                    <a:lnTo>
                      <a:pt x="423" y="11"/>
                    </a:lnTo>
                    <a:lnTo>
                      <a:pt x="463" y="3"/>
                    </a:lnTo>
                    <a:lnTo>
                      <a:pt x="504"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grpSp>
      </p:grpSp>
      <p:grpSp>
        <p:nvGrpSpPr>
          <p:cNvPr id="35" name="Group 276">
            <a:extLst>
              <a:ext uri="{FF2B5EF4-FFF2-40B4-BE49-F238E27FC236}">
                <a16:creationId xmlns:a16="http://schemas.microsoft.com/office/drawing/2014/main" xmlns="" id="{314394BB-2303-4906-8FAB-2B1843A28E4C}"/>
              </a:ext>
            </a:extLst>
          </p:cNvPr>
          <p:cNvGrpSpPr/>
          <p:nvPr/>
        </p:nvGrpSpPr>
        <p:grpSpPr>
          <a:xfrm>
            <a:off x="3391886" y="3890143"/>
            <a:ext cx="1751432" cy="952078"/>
            <a:chOff x="5915460" y="2384474"/>
            <a:chExt cx="1751432" cy="952078"/>
          </a:xfrm>
        </p:grpSpPr>
        <p:sp>
          <p:nvSpPr>
            <p:cNvPr id="36" name="Oval 72">
              <a:extLst>
                <a:ext uri="{FF2B5EF4-FFF2-40B4-BE49-F238E27FC236}">
                  <a16:creationId xmlns:a16="http://schemas.microsoft.com/office/drawing/2014/main" xmlns="" id="{C508DD2A-E367-4B32-836F-81E913FFCAAB}"/>
                </a:ext>
              </a:extLst>
            </p:cNvPr>
            <p:cNvSpPr/>
            <p:nvPr/>
          </p:nvSpPr>
          <p:spPr>
            <a:xfrm>
              <a:off x="6052822" y="2384474"/>
              <a:ext cx="834028" cy="698164"/>
            </a:xfrm>
            <a:prstGeom prst="ellipse">
              <a:avLst/>
            </a:prstGeom>
            <a:solidFill>
              <a:schemeClr val="bg1">
                <a:lumMod val="85000"/>
              </a:schemeClr>
            </a:solidFill>
            <a:ln w="57150">
              <a:solidFill>
                <a:srgbClr val="5400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sp>
          <p:nvSpPr>
            <p:cNvPr id="37" name="TextBox 73">
              <a:extLst>
                <a:ext uri="{FF2B5EF4-FFF2-40B4-BE49-F238E27FC236}">
                  <a16:creationId xmlns:a16="http://schemas.microsoft.com/office/drawing/2014/main" xmlns="" id="{ACB29531-83F1-4BCF-87AD-81A0BE9DEBE8}"/>
                </a:ext>
              </a:extLst>
            </p:cNvPr>
            <p:cNvSpPr txBox="1"/>
            <p:nvPr/>
          </p:nvSpPr>
          <p:spPr>
            <a:xfrm>
              <a:off x="5915460" y="3082636"/>
              <a:ext cx="1751432" cy="253916"/>
            </a:xfrm>
            <a:prstGeom prst="rect">
              <a:avLst/>
            </a:prstGeom>
            <a:noFill/>
          </p:spPr>
          <p:txBody>
            <a:bodyPr wrap="square" rtlCol="0">
              <a:spAutoFit/>
            </a:bodyPr>
            <a:lstStyle/>
            <a:p>
              <a:pPr fontAlgn="base">
                <a:spcBef>
                  <a:spcPct val="0"/>
                </a:spcBef>
                <a:spcAft>
                  <a:spcPct val="0"/>
                </a:spcAft>
              </a:pPr>
              <a:r>
                <a:rPr lang="fr-FR" sz="1050" b="1">
                  <a:solidFill>
                    <a:prstClr val="black"/>
                  </a:solidFill>
                  <a:cs typeface="Arial" charset="0"/>
                </a:rPr>
                <a:t>Autres loisirs dehors</a:t>
              </a:r>
            </a:p>
          </p:txBody>
        </p:sp>
        <p:grpSp>
          <p:nvGrpSpPr>
            <p:cNvPr id="38" name="noun_project_0215.eps">
              <a:extLst>
                <a:ext uri="{FF2B5EF4-FFF2-40B4-BE49-F238E27FC236}">
                  <a16:creationId xmlns:a16="http://schemas.microsoft.com/office/drawing/2014/main" xmlns="" id="{4D152C53-135F-4C82-B42F-8C6C0D001B1C}"/>
                </a:ext>
              </a:extLst>
            </p:cNvPr>
            <p:cNvGrpSpPr>
              <a:grpSpLocks/>
            </p:cNvGrpSpPr>
            <p:nvPr/>
          </p:nvGrpSpPr>
          <p:grpSpPr bwMode="auto">
            <a:xfrm>
              <a:off x="6134733" y="2489982"/>
              <a:ext cx="674030" cy="451093"/>
              <a:chOff x="178" y="1377"/>
              <a:chExt cx="384" cy="325"/>
            </a:xfrm>
          </p:grpSpPr>
          <p:sp>
            <p:nvSpPr>
              <p:cNvPr id="39" name="Freeform 122">
                <a:extLst>
                  <a:ext uri="{FF2B5EF4-FFF2-40B4-BE49-F238E27FC236}">
                    <a16:creationId xmlns:a16="http://schemas.microsoft.com/office/drawing/2014/main" xmlns="" id="{1717F9D4-9AA1-4281-AE05-2D464B85B1D2}"/>
                  </a:ext>
                </a:extLst>
              </p:cNvPr>
              <p:cNvSpPr>
                <a:spLocks noEditPoints="1"/>
              </p:cNvSpPr>
              <p:nvPr/>
            </p:nvSpPr>
            <p:spPr bwMode="auto">
              <a:xfrm>
                <a:off x="178" y="1546"/>
                <a:ext cx="155" cy="155"/>
              </a:xfrm>
              <a:custGeom>
                <a:avLst/>
                <a:gdLst/>
                <a:ahLst/>
                <a:cxnLst>
                  <a:cxn ang="0">
                    <a:pos x="577" y="142"/>
                  </a:cxn>
                  <a:cxn ang="0">
                    <a:pos x="412" y="207"/>
                  </a:cxn>
                  <a:cxn ang="0">
                    <a:pos x="276" y="317"/>
                  </a:cxn>
                  <a:cxn ang="0">
                    <a:pos x="180" y="463"/>
                  </a:cxn>
                  <a:cxn ang="0">
                    <a:pos x="133" y="636"/>
                  </a:cxn>
                  <a:cxn ang="0">
                    <a:pos x="141" y="813"/>
                  </a:cxn>
                  <a:cxn ang="0">
                    <a:pos x="198" y="970"/>
                  </a:cxn>
                  <a:cxn ang="0">
                    <a:pos x="296" y="1102"/>
                  </a:cxn>
                  <a:cxn ang="0">
                    <a:pos x="427" y="1200"/>
                  </a:cxn>
                  <a:cxn ang="0">
                    <a:pos x="584" y="1256"/>
                  </a:cxn>
                  <a:cxn ang="0">
                    <a:pos x="757" y="1265"/>
                  </a:cxn>
                  <a:cxn ang="0">
                    <a:pos x="921" y="1223"/>
                  </a:cxn>
                  <a:cxn ang="0">
                    <a:pos x="1062" y="1138"/>
                  </a:cxn>
                  <a:cxn ang="0">
                    <a:pos x="1172" y="1017"/>
                  </a:cxn>
                  <a:cxn ang="0">
                    <a:pos x="1243" y="867"/>
                  </a:cxn>
                  <a:cxn ang="0">
                    <a:pos x="1269" y="698"/>
                  </a:cxn>
                  <a:cxn ang="0">
                    <a:pos x="1243" y="529"/>
                  </a:cxn>
                  <a:cxn ang="0">
                    <a:pos x="1172" y="379"/>
                  </a:cxn>
                  <a:cxn ang="0">
                    <a:pos x="1062" y="259"/>
                  </a:cxn>
                  <a:cxn ang="0">
                    <a:pos x="921" y="173"/>
                  </a:cxn>
                  <a:cxn ang="0">
                    <a:pos x="757" y="131"/>
                  </a:cxn>
                  <a:cxn ang="0">
                    <a:pos x="767" y="4"/>
                  </a:cxn>
                  <a:cxn ang="0">
                    <a:pos x="956" y="49"/>
                  </a:cxn>
                  <a:cxn ang="0">
                    <a:pos x="1123" y="142"/>
                  </a:cxn>
                  <a:cxn ang="0">
                    <a:pos x="1256" y="276"/>
                  </a:cxn>
                  <a:cxn ang="0">
                    <a:pos x="1350" y="441"/>
                  </a:cxn>
                  <a:cxn ang="0">
                    <a:pos x="1395" y="631"/>
                  </a:cxn>
                  <a:cxn ang="0">
                    <a:pos x="1386" y="830"/>
                  </a:cxn>
                  <a:cxn ang="0">
                    <a:pos x="1324" y="1014"/>
                  </a:cxn>
                  <a:cxn ang="0">
                    <a:pos x="1216" y="1170"/>
                  </a:cxn>
                  <a:cxn ang="0">
                    <a:pos x="1070" y="1291"/>
                  </a:cxn>
                  <a:cxn ang="0">
                    <a:pos x="895" y="1370"/>
                  </a:cxn>
                  <a:cxn ang="0">
                    <a:pos x="699" y="1397"/>
                  </a:cxn>
                  <a:cxn ang="0">
                    <a:pos x="503" y="1370"/>
                  </a:cxn>
                  <a:cxn ang="0">
                    <a:pos x="328" y="1291"/>
                  </a:cxn>
                  <a:cxn ang="0">
                    <a:pos x="183" y="1170"/>
                  </a:cxn>
                  <a:cxn ang="0">
                    <a:pos x="75" y="1014"/>
                  </a:cxn>
                  <a:cxn ang="0">
                    <a:pos x="13" y="830"/>
                  </a:cxn>
                  <a:cxn ang="0">
                    <a:pos x="3" y="631"/>
                  </a:cxn>
                  <a:cxn ang="0">
                    <a:pos x="49" y="441"/>
                  </a:cxn>
                  <a:cxn ang="0">
                    <a:pos x="142" y="276"/>
                  </a:cxn>
                  <a:cxn ang="0">
                    <a:pos x="276" y="142"/>
                  </a:cxn>
                  <a:cxn ang="0">
                    <a:pos x="442" y="49"/>
                  </a:cxn>
                  <a:cxn ang="0">
                    <a:pos x="632" y="4"/>
                  </a:cxn>
                </a:cxnLst>
                <a:rect l="0" t="0" r="r" b="b"/>
                <a:pathLst>
                  <a:path w="1398" h="1397">
                    <a:moveTo>
                      <a:pt x="699" y="129"/>
                    </a:moveTo>
                    <a:lnTo>
                      <a:pt x="637" y="132"/>
                    </a:lnTo>
                    <a:lnTo>
                      <a:pt x="577" y="142"/>
                    </a:lnTo>
                    <a:lnTo>
                      <a:pt x="519" y="157"/>
                    </a:lnTo>
                    <a:lnTo>
                      <a:pt x="464" y="179"/>
                    </a:lnTo>
                    <a:lnTo>
                      <a:pt x="412" y="207"/>
                    </a:lnTo>
                    <a:lnTo>
                      <a:pt x="362" y="239"/>
                    </a:lnTo>
                    <a:lnTo>
                      <a:pt x="317" y="276"/>
                    </a:lnTo>
                    <a:lnTo>
                      <a:pt x="276" y="317"/>
                    </a:lnTo>
                    <a:lnTo>
                      <a:pt x="240" y="362"/>
                    </a:lnTo>
                    <a:lnTo>
                      <a:pt x="207" y="411"/>
                    </a:lnTo>
                    <a:lnTo>
                      <a:pt x="180" y="463"/>
                    </a:lnTo>
                    <a:lnTo>
                      <a:pt x="159" y="519"/>
                    </a:lnTo>
                    <a:lnTo>
                      <a:pt x="142" y="576"/>
                    </a:lnTo>
                    <a:lnTo>
                      <a:pt x="133" y="636"/>
                    </a:lnTo>
                    <a:lnTo>
                      <a:pt x="130" y="698"/>
                    </a:lnTo>
                    <a:lnTo>
                      <a:pt x="133" y="756"/>
                    </a:lnTo>
                    <a:lnTo>
                      <a:pt x="141" y="813"/>
                    </a:lnTo>
                    <a:lnTo>
                      <a:pt x="155" y="867"/>
                    </a:lnTo>
                    <a:lnTo>
                      <a:pt x="175" y="920"/>
                    </a:lnTo>
                    <a:lnTo>
                      <a:pt x="198" y="970"/>
                    </a:lnTo>
                    <a:lnTo>
                      <a:pt x="227" y="1017"/>
                    </a:lnTo>
                    <a:lnTo>
                      <a:pt x="260" y="1061"/>
                    </a:lnTo>
                    <a:lnTo>
                      <a:pt x="296" y="1102"/>
                    </a:lnTo>
                    <a:lnTo>
                      <a:pt x="337" y="1138"/>
                    </a:lnTo>
                    <a:lnTo>
                      <a:pt x="381" y="1171"/>
                    </a:lnTo>
                    <a:lnTo>
                      <a:pt x="427" y="1200"/>
                    </a:lnTo>
                    <a:lnTo>
                      <a:pt x="478" y="1223"/>
                    </a:lnTo>
                    <a:lnTo>
                      <a:pt x="530" y="1243"/>
                    </a:lnTo>
                    <a:lnTo>
                      <a:pt x="584" y="1256"/>
                    </a:lnTo>
                    <a:lnTo>
                      <a:pt x="641" y="1265"/>
                    </a:lnTo>
                    <a:lnTo>
                      <a:pt x="699" y="1268"/>
                    </a:lnTo>
                    <a:lnTo>
                      <a:pt x="757" y="1265"/>
                    </a:lnTo>
                    <a:lnTo>
                      <a:pt x="814" y="1256"/>
                    </a:lnTo>
                    <a:lnTo>
                      <a:pt x="868" y="1243"/>
                    </a:lnTo>
                    <a:lnTo>
                      <a:pt x="921" y="1223"/>
                    </a:lnTo>
                    <a:lnTo>
                      <a:pt x="971" y="1200"/>
                    </a:lnTo>
                    <a:lnTo>
                      <a:pt x="1018" y="1171"/>
                    </a:lnTo>
                    <a:lnTo>
                      <a:pt x="1062" y="1138"/>
                    </a:lnTo>
                    <a:lnTo>
                      <a:pt x="1102" y="1102"/>
                    </a:lnTo>
                    <a:lnTo>
                      <a:pt x="1138" y="1061"/>
                    </a:lnTo>
                    <a:lnTo>
                      <a:pt x="1172" y="1017"/>
                    </a:lnTo>
                    <a:lnTo>
                      <a:pt x="1200" y="970"/>
                    </a:lnTo>
                    <a:lnTo>
                      <a:pt x="1224" y="920"/>
                    </a:lnTo>
                    <a:lnTo>
                      <a:pt x="1243" y="867"/>
                    </a:lnTo>
                    <a:lnTo>
                      <a:pt x="1258" y="813"/>
                    </a:lnTo>
                    <a:lnTo>
                      <a:pt x="1266" y="756"/>
                    </a:lnTo>
                    <a:lnTo>
                      <a:pt x="1269" y="698"/>
                    </a:lnTo>
                    <a:lnTo>
                      <a:pt x="1266" y="640"/>
                    </a:lnTo>
                    <a:lnTo>
                      <a:pt x="1258" y="583"/>
                    </a:lnTo>
                    <a:lnTo>
                      <a:pt x="1243" y="529"/>
                    </a:lnTo>
                    <a:lnTo>
                      <a:pt x="1224" y="477"/>
                    </a:lnTo>
                    <a:lnTo>
                      <a:pt x="1200" y="426"/>
                    </a:lnTo>
                    <a:lnTo>
                      <a:pt x="1172" y="379"/>
                    </a:lnTo>
                    <a:lnTo>
                      <a:pt x="1138" y="336"/>
                    </a:lnTo>
                    <a:lnTo>
                      <a:pt x="1102" y="296"/>
                    </a:lnTo>
                    <a:lnTo>
                      <a:pt x="1062" y="259"/>
                    </a:lnTo>
                    <a:lnTo>
                      <a:pt x="1018" y="225"/>
                    </a:lnTo>
                    <a:lnTo>
                      <a:pt x="971" y="197"/>
                    </a:lnTo>
                    <a:lnTo>
                      <a:pt x="921" y="173"/>
                    </a:lnTo>
                    <a:lnTo>
                      <a:pt x="868" y="154"/>
                    </a:lnTo>
                    <a:lnTo>
                      <a:pt x="814" y="141"/>
                    </a:lnTo>
                    <a:lnTo>
                      <a:pt x="757" y="131"/>
                    </a:lnTo>
                    <a:lnTo>
                      <a:pt x="699" y="129"/>
                    </a:lnTo>
                    <a:close/>
                    <a:moveTo>
                      <a:pt x="699" y="0"/>
                    </a:moveTo>
                    <a:lnTo>
                      <a:pt x="767" y="4"/>
                    </a:lnTo>
                    <a:lnTo>
                      <a:pt x="832" y="13"/>
                    </a:lnTo>
                    <a:lnTo>
                      <a:pt x="895" y="28"/>
                    </a:lnTo>
                    <a:lnTo>
                      <a:pt x="956" y="49"/>
                    </a:lnTo>
                    <a:lnTo>
                      <a:pt x="1015" y="75"/>
                    </a:lnTo>
                    <a:lnTo>
                      <a:pt x="1070" y="106"/>
                    </a:lnTo>
                    <a:lnTo>
                      <a:pt x="1123" y="142"/>
                    </a:lnTo>
                    <a:lnTo>
                      <a:pt x="1171" y="183"/>
                    </a:lnTo>
                    <a:lnTo>
                      <a:pt x="1216" y="228"/>
                    </a:lnTo>
                    <a:lnTo>
                      <a:pt x="1256" y="276"/>
                    </a:lnTo>
                    <a:lnTo>
                      <a:pt x="1292" y="327"/>
                    </a:lnTo>
                    <a:lnTo>
                      <a:pt x="1324" y="382"/>
                    </a:lnTo>
                    <a:lnTo>
                      <a:pt x="1350" y="441"/>
                    </a:lnTo>
                    <a:lnTo>
                      <a:pt x="1371" y="502"/>
                    </a:lnTo>
                    <a:lnTo>
                      <a:pt x="1386" y="566"/>
                    </a:lnTo>
                    <a:lnTo>
                      <a:pt x="1395" y="631"/>
                    </a:lnTo>
                    <a:lnTo>
                      <a:pt x="1398" y="698"/>
                    </a:lnTo>
                    <a:lnTo>
                      <a:pt x="1395" y="766"/>
                    </a:lnTo>
                    <a:lnTo>
                      <a:pt x="1386" y="830"/>
                    </a:lnTo>
                    <a:lnTo>
                      <a:pt x="1371" y="894"/>
                    </a:lnTo>
                    <a:lnTo>
                      <a:pt x="1350" y="955"/>
                    </a:lnTo>
                    <a:lnTo>
                      <a:pt x="1324" y="1014"/>
                    </a:lnTo>
                    <a:lnTo>
                      <a:pt x="1292" y="1069"/>
                    </a:lnTo>
                    <a:lnTo>
                      <a:pt x="1256" y="1121"/>
                    </a:lnTo>
                    <a:lnTo>
                      <a:pt x="1216" y="1170"/>
                    </a:lnTo>
                    <a:lnTo>
                      <a:pt x="1171" y="1215"/>
                    </a:lnTo>
                    <a:lnTo>
                      <a:pt x="1123" y="1254"/>
                    </a:lnTo>
                    <a:lnTo>
                      <a:pt x="1070" y="1291"/>
                    </a:lnTo>
                    <a:lnTo>
                      <a:pt x="1015" y="1322"/>
                    </a:lnTo>
                    <a:lnTo>
                      <a:pt x="956" y="1349"/>
                    </a:lnTo>
                    <a:lnTo>
                      <a:pt x="895" y="1370"/>
                    </a:lnTo>
                    <a:lnTo>
                      <a:pt x="832" y="1384"/>
                    </a:lnTo>
                    <a:lnTo>
                      <a:pt x="767" y="1394"/>
                    </a:lnTo>
                    <a:lnTo>
                      <a:pt x="699" y="1397"/>
                    </a:lnTo>
                    <a:lnTo>
                      <a:pt x="632" y="1394"/>
                    </a:lnTo>
                    <a:lnTo>
                      <a:pt x="567" y="1384"/>
                    </a:lnTo>
                    <a:lnTo>
                      <a:pt x="503" y="1370"/>
                    </a:lnTo>
                    <a:lnTo>
                      <a:pt x="442" y="1349"/>
                    </a:lnTo>
                    <a:lnTo>
                      <a:pt x="383" y="1322"/>
                    </a:lnTo>
                    <a:lnTo>
                      <a:pt x="328" y="1291"/>
                    </a:lnTo>
                    <a:lnTo>
                      <a:pt x="276" y="1254"/>
                    </a:lnTo>
                    <a:lnTo>
                      <a:pt x="227" y="1215"/>
                    </a:lnTo>
                    <a:lnTo>
                      <a:pt x="183" y="1170"/>
                    </a:lnTo>
                    <a:lnTo>
                      <a:pt x="142" y="1121"/>
                    </a:lnTo>
                    <a:lnTo>
                      <a:pt x="107" y="1069"/>
                    </a:lnTo>
                    <a:lnTo>
                      <a:pt x="75" y="1014"/>
                    </a:lnTo>
                    <a:lnTo>
                      <a:pt x="49" y="955"/>
                    </a:lnTo>
                    <a:lnTo>
                      <a:pt x="28" y="894"/>
                    </a:lnTo>
                    <a:lnTo>
                      <a:pt x="13" y="830"/>
                    </a:lnTo>
                    <a:lnTo>
                      <a:pt x="3" y="766"/>
                    </a:lnTo>
                    <a:lnTo>
                      <a:pt x="0" y="698"/>
                    </a:lnTo>
                    <a:lnTo>
                      <a:pt x="3" y="631"/>
                    </a:lnTo>
                    <a:lnTo>
                      <a:pt x="13" y="566"/>
                    </a:lnTo>
                    <a:lnTo>
                      <a:pt x="28" y="502"/>
                    </a:lnTo>
                    <a:lnTo>
                      <a:pt x="49" y="441"/>
                    </a:lnTo>
                    <a:lnTo>
                      <a:pt x="75" y="382"/>
                    </a:lnTo>
                    <a:lnTo>
                      <a:pt x="107" y="327"/>
                    </a:lnTo>
                    <a:lnTo>
                      <a:pt x="142" y="276"/>
                    </a:lnTo>
                    <a:lnTo>
                      <a:pt x="183" y="228"/>
                    </a:lnTo>
                    <a:lnTo>
                      <a:pt x="227" y="183"/>
                    </a:lnTo>
                    <a:lnTo>
                      <a:pt x="276" y="142"/>
                    </a:lnTo>
                    <a:lnTo>
                      <a:pt x="328" y="106"/>
                    </a:lnTo>
                    <a:lnTo>
                      <a:pt x="383" y="75"/>
                    </a:lnTo>
                    <a:lnTo>
                      <a:pt x="442" y="49"/>
                    </a:lnTo>
                    <a:lnTo>
                      <a:pt x="503" y="28"/>
                    </a:lnTo>
                    <a:lnTo>
                      <a:pt x="567" y="13"/>
                    </a:lnTo>
                    <a:lnTo>
                      <a:pt x="632" y="4"/>
                    </a:lnTo>
                    <a:lnTo>
                      <a:pt x="699"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40" name="Freeform 123">
                <a:extLst>
                  <a:ext uri="{FF2B5EF4-FFF2-40B4-BE49-F238E27FC236}">
                    <a16:creationId xmlns:a16="http://schemas.microsoft.com/office/drawing/2014/main" xmlns="" id="{064A851D-A573-41CF-92DA-9709569A25A2}"/>
                  </a:ext>
                </a:extLst>
              </p:cNvPr>
              <p:cNvSpPr>
                <a:spLocks noEditPoints="1"/>
              </p:cNvSpPr>
              <p:nvPr/>
            </p:nvSpPr>
            <p:spPr bwMode="auto">
              <a:xfrm>
                <a:off x="407" y="1547"/>
                <a:ext cx="155" cy="155"/>
              </a:xfrm>
              <a:custGeom>
                <a:avLst/>
                <a:gdLst/>
                <a:ahLst/>
                <a:cxnLst>
                  <a:cxn ang="0">
                    <a:pos x="584" y="140"/>
                  </a:cxn>
                  <a:cxn ang="0">
                    <a:pos x="427" y="198"/>
                  </a:cxn>
                  <a:cxn ang="0">
                    <a:pos x="296" y="296"/>
                  </a:cxn>
                  <a:cxn ang="0">
                    <a:pos x="198" y="427"/>
                  </a:cxn>
                  <a:cxn ang="0">
                    <a:pos x="140" y="584"/>
                  </a:cxn>
                  <a:cxn ang="0">
                    <a:pos x="132" y="756"/>
                  </a:cxn>
                  <a:cxn ang="0">
                    <a:pos x="174" y="920"/>
                  </a:cxn>
                  <a:cxn ang="0">
                    <a:pos x="260" y="1061"/>
                  </a:cxn>
                  <a:cxn ang="0">
                    <a:pos x="380" y="1171"/>
                  </a:cxn>
                  <a:cxn ang="0">
                    <a:pos x="530" y="1242"/>
                  </a:cxn>
                  <a:cxn ang="0">
                    <a:pos x="699" y="1268"/>
                  </a:cxn>
                  <a:cxn ang="0">
                    <a:pos x="868" y="1242"/>
                  </a:cxn>
                  <a:cxn ang="0">
                    <a:pos x="1017" y="1171"/>
                  </a:cxn>
                  <a:cxn ang="0">
                    <a:pos x="1138" y="1061"/>
                  </a:cxn>
                  <a:cxn ang="0">
                    <a:pos x="1223" y="920"/>
                  </a:cxn>
                  <a:cxn ang="0">
                    <a:pos x="1265" y="756"/>
                  </a:cxn>
                  <a:cxn ang="0">
                    <a:pos x="1257" y="584"/>
                  </a:cxn>
                  <a:cxn ang="0">
                    <a:pos x="1200" y="427"/>
                  </a:cxn>
                  <a:cxn ang="0">
                    <a:pos x="1102" y="296"/>
                  </a:cxn>
                  <a:cxn ang="0">
                    <a:pos x="971" y="198"/>
                  </a:cxn>
                  <a:cxn ang="0">
                    <a:pos x="814" y="140"/>
                  </a:cxn>
                  <a:cxn ang="0">
                    <a:pos x="699" y="0"/>
                  </a:cxn>
                  <a:cxn ang="0">
                    <a:pos x="895" y="27"/>
                  </a:cxn>
                  <a:cxn ang="0">
                    <a:pos x="1069" y="105"/>
                  </a:cxn>
                  <a:cxn ang="0">
                    <a:pos x="1215" y="227"/>
                  </a:cxn>
                  <a:cxn ang="0">
                    <a:pos x="1323" y="383"/>
                  </a:cxn>
                  <a:cxn ang="0">
                    <a:pos x="1385" y="565"/>
                  </a:cxn>
                  <a:cxn ang="0">
                    <a:pos x="1395" y="766"/>
                  </a:cxn>
                  <a:cxn ang="0">
                    <a:pos x="1349" y="955"/>
                  </a:cxn>
                  <a:cxn ang="0">
                    <a:pos x="1256" y="1121"/>
                  </a:cxn>
                  <a:cxn ang="0">
                    <a:pos x="1122" y="1255"/>
                  </a:cxn>
                  <a:cxn ang="0">
                    <a:pos x="956" y="1348"/>
                  </a:cxn>
                  <a:cxn ang="0">
                    <a:pos x="766" y="1394"/>
                  </a:cxn>
                  <a:cxn ang="0">
                    <a:pos x="566" y="1385"/>
                  </a:cxn>
                  <a:cxn ang="0">
                    <a:pos x="383" y="1322"/>
                  </a:cxn>
                  <a:cxn ang="0">
                    <a:pos x="227" y="1214"/>
                  </a:cxn>
                  <a:cxn ang="0">
                    <a:pos x="106" y="1069"/>
                  </a:cxn>
                  <a:cxn ang="0">
                    <a:pos x="27" y="895"/>
                  </a:cxn>
                  <a:cxn ang="0">
                    <a:pos x="0" y="698"/>
                  </a:cxn>
                  <a:cxn ang="0">
                    <a:pos x="27" y="502"/>
                  </a:cxn>
                  <a:cxn ang="0">
                    <a:pos x="106" y="327"/>
                  </a:cxn>
                  <a:cxn ang="0">
                    <a:pos x="227" y="182"/>
                  </a:cxn>
                  <a:cxn ang="0">
                    <a:pos x="383" y="74"/>
                  </a:cxn>
                  <a:cxn ang="0">
                    <a:pos x="566" y="12"/>
                  </a:cxn>
                </a:cxnLst>
                <a:rect l="0" t="0" r="r" b="b"/>
                <a:pathLst>
                  <a:path w="1398" h="1397">
                    <a:moveTo>
                      <a:pt x="699" y="128"/>
                    </a:moveTo>
                    <a:lnTo>
                      <a:pt x="641" y="132"/>
                    </a:lnTo>
                    <a:lnTo>
                      <a:pt x="584" y="140"/>
                    </a:lnTo>
                    <a:lnTo>
                      <a:pt x="530" y="155"/>
                    </a:lnTo>
                    <a:lnTo>
                      <a:pt x="477" y="173"/>
                    </a:lnTo>
                    <a:lnTo>
                      <a:pt x="427" y="198"/>
                    </a:lnTo>
                    <a:lnTo>
                      <a:pt x="380" y="226"/>
                    </a:lnTo>
                    <a:lnTo>
                      <a:pt x="336" y="258"/>
                    </a:lnTo>
                    <a:lnTo>
                      <a:pt x="296" y="296"/>
                    </a:lnTo>
                    <a:lnTo>
                      <a:pt x="260" y="336"/>
                    </a:lnTo>
                    <a:lnTo>
                      <a:pt x="226" y="380"/>
                    </a:lnTo>
                    <a:lnTo>
                      <a:pt x="198" y="427"/>
                    </a:lnTo>
                    <a:lnTo>
                      <a:pt x="174" y="476"/>
                    </a:lnTo>
                    <a:lnTo>
                      <a:pt x="155" y="528"/>
                    </a:lnTo>
                    <a:lnTo>
                      <a:pt x="140" y="584"/>
                    </a:lnTo>
                    <a:lnTo>
                      <a:pt x="132" y="640"/>
                    </a:lnTo>
                    <a:lnTo>
                      <a:pt x="129" y="698"/>
                    </a:lnTo>
                    <a:lnTo>
                      <a:pt x="132" y="756"/>
                    </a:lnTo>
                    <a:lnTo>
                      <a:pt x="140" y="813"/>
                    </a:lnTo>
                    <a:lnTo>
                      <a:pt x="155" y="867"/>
                    </a:lnTo>
                    <a:lnTo>
                      <a:pt x="174" y="920"/>
                    </a:lnTo>
                    <a:lnTo>
                      <a:pt x="198" y="970"/>
                    </a:lnTo>
                    <a:lnTo>
                      <a:pt x="226" y="1017"/>
                    </a:lnTo>
                    <a:lnTo>
                      <a:pt x="260" y="1061"/>
                    </a:lnTo>
                    <a:lnTo>
                      <a:pt x="296" y="1101"/>
                    </a:lnTo>
                    <a:lnTo>
                      <a:pt x="336" y="1137"/>
                    </a:lnTo>
                    <a:lnTo>
                      <a:pt x="380" y="1171"/>
                    </a:lnTo>
                    <a:lnTo>
                      <a:pt x="427" y="1199"/>
                    </a:lnTo>
                    <a:lnTo>
                      <a:pt x="477" y="1223"/>
                    </a:lnTo>
                    <a:lnTo>
                      <a:pt x="530" y="1242"/>
                    </a:lnTo>
                    <a:lnTo>
                      <a:pt x="584" y="1257"/>
                    </a:lnTo>
                    <a:lnTo>
                      <a:pt x="641" y="1265"/>
                    </a:lnTo>
                    <a:lnTo>
                      <a:pt x="699" y="1268"/>
                    </a:lnTo>
                    <a:lnTo>
                      <a:pt x="757" y="1265"/>
                    </a:lnTo>
                    <a:lnTo>
                      <a:pt x="814" y="1257"/>
                    </a:lnTo>
                    <a:lnTo>
                      <a:pt x="868" y="1242"/>
                    </a:lnTo>
                    <a:lnTo>
                      <a:pt x="920" y="1223"/>
                    </a:lnTo>
                    <a:lnTo>
                      <a:pt x="971" y="1199"/>
                    </a:lnTo>
                    <a:lnTo>
                      <a:pt x="1017" y="1171"/>
                    </a:lnTo>
                    <a:lnTo>
                      <a:pt x="1061" y="1137"/>
                    </a:lnTo>
                    <a:lnTo>
                      <a:pt x="1102" y="1101"/>
                    </a:lnTo>
                    <a:lnTo>
                      <a:pt x="1138" y="1061"/>
                    </a:lnTo>
                    <a:lnTo>
                      <a:pt x="1171" y="1017"/>
                    </a:lnTo>
                    <a:lnTo>
                      <a:pt x="1200" y="970"/>
                    </a:lnTo>
                    <a:lnTo>
                      <a:pt x="1223" y="920"/>
                    </a:lnTo>
                    <a:lnTo>
                      <a:pt x="1243" y="867"/>
                    </a:lnTo>
                    <a:lnTo>
                      <a:pt x="1257" y="813"/>
                    </a:lnTo>
                    <a:lnTo>
                      <a:pt x="1265" y="756"/>
                    </a:lnTo>
                    <a:lnTo>
                      <a:pt x="1268" y="698"/>
                    </a:lnTo>
                    <a:lnTo>
                      <a:pt x="1265" y="640"/>
                    </a:lnTo>
                    <a:lnTo>
                      <a:pt x="1257" y="584"/>
                    </a:lnTo>
                    <a:lnTo>
                      <a:pt x="1243" y="528"/>
                    </a:lnTo>
                    <a:lnTo>
                      <a:pt x="1223" y="476"/>
                    </a:lnTo>
                    <a:lnTo>
                      <a:pt x="1200" y="427"/>
                    </a:lnTo>
                    <a:lnTo>
                      <a:pt x="1171" y="380"/>
                    </a:lnTo>
                    <a:lnTo>
                      <a:pt x="1138" y="336"/>
                    </a:lnTo>
                    <a:lnTo>
                      <a:pt x="1102" y="296"/>
                    </a:lnTo>
                    <a:lnTo>
                      <a:pt x="1061" y="258"/>
                    </a:lnTo>
                    <a:lnTo>
                      <a:pt x="1017" y="226"/>
                    </a:lnTo>
                    <a:lnTo>
                      <a:pt x="971" y="198"/>
                    </a:lnTo>
                    <a:lnTo>
                      <a:pt x="920" y="173"/>
                    </a:lnTo>
                    <a:lnTo>
                      <a:pt x="868" y="155"/>
                    </a:lnTo>
                    <a:lnTo>
                      <a:pt x="814" y="140"/>
                    </a:lnTo>
                    <a:lnTo>
                      <a:pt x="757" y="132"/>
                    </a:lnTo>
                    <a:lnTo>
                      <a:pt x="699" y="128"/>
                    </a:lnTo>
                    <a:close/>
                    <a:moveTo>
                      <a:pt x="699" y="0"/>
                    </a:moveTo>
                    <a:lnTo>
                      <a:pt x="766" y="3"/>
                    </a:lnTo>
                    <a:lnTo>
                      <a:pt x="831" y="12"/>
                    </a:lnTo>
                    <a:lnTo>
                      <a:pt x="895" y="27"/>
                    </a:lnTo>
                    <a:lnTo>
                      <a:pt x="956" y="48"/>
                    </a:lnTo>
                    <a:lnTo>
                      <a:pt x="1015" y="74"/>
                    </a:lnTo>
                    <a:lnTo>
                      <a:pt x="1069" y="105"/>
                    </a:lnTo>
                    <a:lnTo>
                      <a:pt x="1122" y="142"/>
                    </a:lnTo>
                    <a:lnTo>
                      <a:pt x="1171" y="182"/>
                    </a:lnTo>
                    <a:lnTo>
                      <a:pt x="1215" y="227"/>
                    </a:lnTo>
                    <a:lnTo>
                      <a:pt x="1256" y="275"/>
                    </a:lnTo>
                    <a:lnTo>
                      <a:pt x="1291" y="327"/>
                    </a:lnTo>
                    <a:lnTo>
                      <a:pt x="1323" y="383"/>
                    </a:lnTo>
                    <a:lnTo>
                      <a:pt x="1349" y="440"/>
                    </a:lnTo>
                    <a:lnTo>
                      <a:pt x="1370" y="502"/>
                    </a:lnTo>
                    <a:lnTo>
                      <a:pt x="1385" y="565"/>
                    </a:lnTo>
                    <a:lnTo>
                      <a:pt x="1395" y="631"/>
                    </a:lnTo>
                    <a:lnTo>
                      <a:pt x="1398" y="698"/>
                    </a:lnTo>
                    <a:lnTo>
                      <a:pt x="1395" y="766"/>
                    </a:lnTo>
                    <a:lnTo>
                      <a:pt x="1385" y="831"/>
                    </a:lnTo>
                    <a:lnTo>
                      <a:pt x="1370" y="895"/>
                    </a:lnTo>
                    <a:lnTo>
                      <a:pt x="1349" y="955"/>
                    </a:lnTo>
                    <a:lnTo>
                      <a:pt x="1323" y="1014"/>
                    </a:lnTo>
                    <a:lnTo>
                      <a:pt x="1291" y="1069"/>
                    </a:lnTo>
                    <a:lnTo>
                      <a:pt x="1256" y="1121"/>
                    </a:lnTo>
                    <a:lnTo>
                      <a:pt x="1215" y="1170"/>
                    </a:lnTo>
                    <a:lnTo>
                      <a:pt x="1171" y="1214"/>
                    </a:lnTo>
                    <a:lnTo>
                      <a:pt x="1122" y="1255"/>
                    </a:lnTo>
                    <a:lnTo>
                      <a:pt x="1069" y="1290"/>
                    </a:lnTo>
                    <a:lnTo>
                      <a:pt x="1015" y="1322"/>
                    </a:lnTo>
                    <a:lnTo>
                      <a:pt x="956" y="1348"/>
                    </a:lnTo>
                    <a:lnTo>
                      <a:pt x="895" y="1369"/>
                    </a:lnTo>
                    <a:lnTo>
                      <a:pt x="831" y="1385"/>
                    </a:lnTo>
                    <a:lnTo>
                      <a:pt x="766" y="1394"/>
                    </a:lnTo>
                    <a:lnTo>
                      <a:pt x="699" y="1397"/>
                    </a:lnTo>
                    <a:lnTo>
                      <a:pt x="631" y="1394"/>
                    </a:lnTo>
                    <a:lnTo>
                      <a:pt x="566" y="1385"/>
                    </a:lnTo>
                    <a:lnTo>
                      <a:pt x="503" y="1369"/>
                    </a:lnTo>
                    <a:lnTo>
                      <a:pt x="442" y="1348"/>
                    </a:lnTo>
                    <a:lnTo>
                      <a:pt x="383" y="1322"/>
                    </a:lnTo>
                    <a:lnTo>
                      <a:pt x="328" y="1290"/>
                    </a:lnTo>
                    <a:lnTo>
                      <a:pt x="275" y="1255"/>
                    </a:lnTo>
                    <a:lnTo>
                      <a:pt x="227" y="1214"/>
                    </a:lnTo>
                    <a:lnTo>
                      <a:pt x="182" y="1170"/>
                    </a:lnTo>
                    <a:lnTo>
                      <a:pt x="142" y="1121"/>
                    </a:lnTo>
                    <a:lnTo>
                      <a:pt x="106" y="1069"/>
                    </a:lnTo>
                    <a:lnTo>
                      <a:pt x="74" y="1014"/>
                    </a:lnTo>
                    <a:lnTo>
                      <a:pt x="48" y="955"/>
                    </a:lnTo>
                    <a:lnTo>
                      <a:pt x="27" y="895"/>
                    </a:lnTo>
                    <a:lnTo>
                      <a:pt x="12" y="831"/>
                    </a:lnTo>
                    <a:lnTo>
                      <a:pt x="3" y="766"/>
                    </a:lnTo>
                    <a:lnTo>
                      <a:pt x="0" y="698"/>
                    </a:lnTo>
                    <a:lnTo>
                      <a:pt x="3" y="631"/>
                    </a:lnTo>
                    <a:lnTo>
                      <a:pt x="12" y="565"/>
                    </a:lnTo>
                    <a:lnTo>
                      <a:pt x="27" y="502"/>
                    </a:lnTo>
                    <a:lnTo>
                      <a:pt x="48" y="440"/>
                    </a:lnTo>
                    <a:lnTo>
                      <a:pt x="74" y="383"/>
                    </a:lnTo>
                    <a:lnTo>
                      <a:pt x="106" y="327"/>
                    </a:lnTo>
                    <a:lnTo>
                      <a:pt x="142" y="275"/>
                    </a:lnTo>
                    <a:lnTo>
                      <a:pt x="182" y="227"/>
                    </a:lnTo>
                    <a:lnTo>
                      <a:pt x="227" y="182"/>
                    </a:lnTo>
                    <a:lnTo>
                      <a:pt x="275" y="142"/>
                    </a:lnTo>
                    <a:lnTo>
                      <a:pt x="328" y="105"/>
                    </a:lnTo>
                    <a:lnTo>
                      <a:pt x="383" y="74"/>
                    </a:lnTo>
                    <a:lnTo>
                      <a:pt x="442" y="48"/>
                    </a:lnTo>
                    <a:lnTo>
                      <a:pt x="503" y="27"/>
                    </a:lnTo>
                    <a:lnTo>
                      <a:pt x="566" y="12"/>
                    </a:lnTo>
                    <a:lnTo>
                      <a:pt x="631" y="3"/>
                    </a:lnTo>
                    <a:lnTo>
                      <a:pt x="699"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41" name="Freeform 124">
                <a:extLst>
                  <a:ext uri="{FF2B5EF4-FFF2-40B4-BE49-F238E27FC236}">
                    <a16:creationId xmlns:a16="http://schemas.microsoft.com/office/drawing/2014/main" xmlns="" id="{709A1B13-6751-4BF5-82F7-6C8586B834CD}"/>
                  </a:ext>
                </a:extLst>
              </p:cNvPr>
              <p:cNvSpPr>
                <a:spLocks/>
              </p:cNvSpPr>
              <p:nvPr/>
            </p:nvSpPr>
            <p:spPr bwMode="auto">
              <a:xfrm>
                <a:off x="378" y="1377"/>
                <a:ext cx="58" cy="58"/>
              </a:xfrm>
              <a:custGeom>
                <a:avLst/>
                <a:gdLst/>
                <a:ahLst/>
                <a:cxnLst>
                  <a:cxn ang="0">
                    <a:pos x="263" y="0"/>
                  </a:cxn>
                  <a:cxn ang="0">
                    <a:pos x="303" y="2"/>
                  </a:cxn>
                  <a:cxn ang="0">
                    <a:pos x="339" y="11"/>
                  </a:cxn>
                  <a:cxn ang="0">
                    <a:pos x="374" y="24"/>
                  </a:cxn>
                  <a:cxn ang="0">
                    <a:pos x="406" y="42"/>
                  </a:cxn>
                  <a:cxn ang="0">
                    <a:pos x="436" y="64"/>
                  </a:cxn>
                  <a:cxn ang="0">
                    <a:pos x="462" y="90"/>
                  </a:cxn>
                  <a:cxn ang="0">
                    <a:pos x="484" y="120"/>
                  </a:cxn>
                  <a:cxn ang="0">
                    <a:pos x="502" y="152"/>
                  </a:cxn>
                  <a:cxn ang="0">
                    <a:pos x="515" y="187"/>
                  </a:cxn>
                  <a:cxn ang="0">
                    <a:pos x="524" y="224"/>
                  </a:cxn>
                  <a:cxn ang="0">
                    <a:pos x="527" y="263"/>
                  </a:cxn>
                  <a:cxn ang="0">
                    <a:pos x="524" y="302"/>
                  </a:cxn>
                  <a:cxn ang="0">
                    <a:pos x="515" y="338"/>
                  </a:cxn>
                  <a:cxn ang="0">
                    <a:pos x="502" y="374"/>
                  </a:cxn>
                  <a:cxn ang="0">
                    <a:pos x="484" y="405"/>
                  </a:cxn>
                  <a:cxn ang="0">
                    <a:pos x="462" y="435"/>
                  </a:cxn>
                  <a:cxn ang="0">
                    <a:pos x="436" y="461"/>
                  </a:cxn>
                  <a:cxn ang="0">
                    <a:pos x="406" y="483"/>
                  </a:cxn>
                  <a:cxn ang="0">
                    <a:pos x="374" y="501"/>
                  </a:cxn>
                  <a:cxn ang="0">
                    <a:pos x="339" y="514"/>
                  </a:cxn>
                  <a:cxn ang="0">
                    <a:pos x="303" y="523"/>
                  </a:cxn>
                  <a:cxn ang="0">
                    <a:pos x="263" y="525"/>
                  </a:cxn>
                  <a:cxn ang="0">
                    <a:pos x="224" y="523"/>
                  </a:cxn>
                  <a:cxn ang="0">
                    <a:pos x="188" y="514"/>
                  </a:cxn>
                  <a:cxn ang="0">
                    <a:pos x="153" y="501"/>
                  </a:cxn>
                  <a:cxn ang="0">
                    <a:pos x="121" y="483"/>
                  </a:cxn>
                  <a:cxn ang="0">
                    <a:pos x="91" y="461"/>
                  </a:cxn>
                  <a:cxn ang="0">
                    <a:pos x="65" y="435"/>
                  </a:cxn>
                  <a:cxn ang="0">
                    <a:pos x="43" y="405"/>
                  </a:cxn>
                  <a:cxn ang="0">
                    <a:pos x="25" y="374"/>
                  </a:cxn>
                  <a:cxn ang="0">
                    <a:pos x="12" y="338"/>
                  </a:cxn>
                  <a:cxn ang="0">
                    <a:pos x="3" y="302"/>
                  </a:cxn>
                  <a:cxn ang="0">
                    <a:pos x="0" y="263"/>
                  </a:cxn>
                  <a:cxn ang="0">
                    <a:pos x="3" y="224"/>
                  </a:cxn>
                  <a:cxn ang="0">
                    <a:pos x="12" y="187"/>
                  </a:cxn>
                  <a:cxn ang="0">
                    <a:pos x="25" y="152"/>
                  </a:cxn>
                  <a:cxn ang="0">
                    <a:pos x="43" y="120"/>
                  </a:cxn>
                  <a:cxn ang="0">
                    <a:pos x="65" y="90"/>
                  </a:cxn>
                  <a:cxn ang="0">
                    <a:pos x="91" y="64"/>
                  </a:cxn>
                  <a:cxn ang="0">
                    <a:pos x="121" y="42"/>
                  </a:cxn>
                  <a:cxn ang="0">
                    <a:pos x="153" y="24"/>
                  </a:cxn>
                  <a:cxn ang="0">
                    <a:pos x="188" y="11"/>
                  </a:cxn>
                  <a:cxn ang="0">
                    <a:pos x="224" y="2"/>
                  </a:cxn>
                  <a:cxn ang="0">
                    <a:pos x="263" y="0"/>
                  </a:cxn>
                </a:cxnLst>
                <a:rect l="0" t="0" r="r" b="b"/>
                <a:pathLst>
                  <a:path w="527" h="525">
                    <a:moveTo>
                      <a:pt x="263" y="0"/>
                    </a:moveTo>
                    <a:lnTo>
                      <a:pt x="303" y="2"/>
                    </a:lnTo>
                    <a:lnTo>
                      <a:pt x="339" y="11"/>
                    </a:lnTo>
                    <a:lnTo>
                      <a:pt x="374" y="24"/>
                    </a:lnTo>
                    <a:lnTo>
                      <a:pt x="406" y="42"/>
                    </a:lnTo>
                    <a:lnTo>
                      <a:pt x="436" y="64"/>
                    </a:lnTo>
                    <a:lnTo>
                      <a:pt x="462" y="90"/>
                    </a:lnTo>
                    <a:lnTo>
                      <a:pt x="484" y="120"/>
                    </a:lnTo>
                    <a:lnTo>
                      <a:pt x="502" y="152"/>
                    </a:lnTo>
                    <a:lnTo>
                      <a:pt x="515" y="187"/>
                    </a:lnTo>
                    <a:lnTo>
                      <a:pt x="524" y="224"/>
                    </a:lnTo>
                    <a:lnTo>
                      <a:pt x="527" y="263"/>
                    </a:lnTo>
                    <a:lnTo>
                      <a:pt x="524" y="302"/>
                    </a:lnTo>
                    <a:lnTo>
                      <a:pt x="515" y="338"/>
                    </a:lnTo>
                    <a:lnTo>
                      <a:pt x="502" y="374"/>
                    </a:lnTo>
                    <a:lnTo>
                      <a:pt x="484" y="405"/>
                    </a:lnTo>
                    <a:lnTo>
                      <a:pt x="462" y="435"/>
                    </a:lnTo>
                    <a:lnTo>
                      <a:pt x="436" y="461"/>
                    </a:lnTo>
                    <a:lnTo>
                      <a:pt x="406" y="483"/>
                    </a:lnTo>
                    <a:lnTo>
                      <a:pt x="374" y="501"/>
                    </a:lnTo>
                    <a:lnTo>
                      <a:pt x="339" y="514"/>
                    </a:lnTo>
                    <a:lnTo>
                      <a:pt x="303" y="523"/>
                    </a:lnTo>
                    <a:lnTo>
                      <a:pt x="263" y="525"/>
                    </a:lnTo>
                    <a:lnTo>
                      <a:pt x="224" y="523"/>
                    </a:lnTo>
                    <a:lnTo>
                      <a:pt x="188" y="514"/>
                    </a:lnTo>
                    <a:lnTo>
                      <a:pt x="153" y="501"/>
                    </a:lnTo>
                    <a:lnTo>
                      <a:pt x="121" y="483"/>
                    </a:lnTo>
                    <a:lnTo>
                      <a:pt x="91" y="461"/>
                    </a:lnTo>
                    <a:lnTo>
                      <a:pt x="65" y="435"/>
                    </a:lnTo>
                    <a:lnTo>
                      <a:pt x="43" y="405"/>
                    </a:lnTo>
                    <a:lnTo>
                      <a:pt x="25" y="374"/>
                    </a:lnTo>
                    <a:lnTo>
                      <a:pt x="12" y="338"/>
                    </a:lnTo>
                    <a:lnTo>
                      <a:pt x="3" y="302"/>
                    </a:lnTo>
                    <a:lnTo>
                      <a:pt x="0" y="263"/>
                    </a:lnTo>
                    <a:lnTo>
                      <a:pt x="3" y="224"/>
                    </a:lnTo>
                    <a:lnTo>
                      <a:pt x="12" y="187"/>
                    </a:lnTo>
                    <a:lnTo>
                      <a:pt x="25" y="152"/>
                    </a:lnTo>
                    <a:lnTo>
                      <a:pt x="43" y="120"/>
                    </a:lnTo>
                    <a:lnTo>
                      <a:pt x="65" y="90"/>
                    </a:lnTo>
                    <a:lnTo>
                      <a:pt x="91" y="64"/>
                    </a:lnTo>
                    <a:lnTo>
                      <a:pt x="121" y="42"/>
                    </a:lnTo>
                    <a:lnTo>
                      <a:pt x="153" y="24"/>
                    </a:lnTo>
                    <a:lnTo>
                      <a:pt x="188" y="11"/>
                    </a:lnTo>
                    <a:lnTo>
                      <a:pt x="224" y="2"/>
                    </a:lnTo>
                    <a:lnTo>
                      <a:pt x="263"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42" name="Freeform 125">
                <a:extLst>
                  <a:ext uri="{FF2B5EF4-FFF2-40B4-BE49-F238E27FC236}">
                    <a16:creationId xmlns:a16="http://schemas.microsoft.com/office/drawing/2014/main" xmlns="" id="{F3DA8DD7-3FBF-4F88-8AB0-CA80AE191DEB}"/>
                  </a:ext>
                </a:extLst>
              </p:cNvPr>
              <p:cNvSpPr>
                <a:spLocks/>
              </p:cNvSpPr>
              <p:nvPr/>
            </p:nvSpPr>
            <p:spPr bwMode="auto">
              <a:xfrm>
                <a:off x="278" y="1422"/>
                <a:ext cx="200" cy="224"/>
              </a:xfrm>
              <a:custGeom>
                <a:avLst/>
                <a:gdLst/>
                <a:ahLst/>
                <a:cxnLst>
                  <a:cxn ang="0">
                    <a:pos x="774" y="0"/>
                  </a:cxn>
                  <a:cxn ang="0">
                    <a:pos x="808" y="3"/>
                  </a:cxn>
                  <a:cxn ang="0">
                    <a:pos x="860" y="19"/>
                  </a:cxn>
                  <a:cxn ang="0">
                    <a:pos x="902" y="45"/>
                  </a:cxn>
                  <a:cxn ang="0">
                    <a:pos x="931" y="73"/>
                  </a:cxn>
                  <a:cxn ang="0">
                    <a:pos x="949" y="93"/>
                  </a:cxn>
                  <a:cxn ang="0">
                    <a:pos x="956" y="103"/>
                  </a:cxn>
                  <a:cxn ang="0">
                    <a:pos x="1682" y="554"/>
                  </a:cxn>
                  <a:cxn ang="0">
                    <a:pos x="1732" y="562"/>
                  </a:cxn>
                  <a:cxn ang="0">
                    <a:pos x="1767" y="583"/>
                  </a:cxn>
                  <a:cxn ang="0">
                    <a:pos x="1790" y="613"/>
                  </a:cxn>
                  <a:cxn ang="0">
                    <a:pos x="1801" y="648"/>
                  </a:cxn>
                  <a:cxn ang="0">
                    <a:pos x="1798" y="684"/>
                  </a:cxn>
                  <a:cxn ang="0">
                    <a:pos x="1781" y="717"/>
                  </a:cxn>
                  <a:cxn ang="0">
                    <a:pos x="1752" y="742"/>
                  </a:cxn>
                  <a:cxn ang="0">
                    <a:pos x="1709" y="758"/>
                  </a:cxn>
                  <a:cxn ang="0">
                    <a:pos x="1174" y="759"/>
                  </a:cxn>
                  <a:cxn ang="0">
                    <a:pos x="1136" y="754"/>
                  </a:cxn>
                  <a:cxn ang="0">
                    <a:pos x="1098" y="732"/>
                  </a:cxn>
                  <a:cxn ang="0">
                    <a:pos x="1064" y="693"/>
                  </a:cxn>
                  <a:cxn ang="0">
                    <a:pos x="542" y="776"/>
                  </a:cxn>
                  <a:cxn ang="0">
                    <a:pos x="897" y="963"/>
                  </a:cxn>
                  <a:cxn ang="0">
                    <a:pos x="939" y="999"/>
                  </a:cxn>
                  <a:cxn ang="0">
                    <a:pos x="965" y="1036"/>
                  </a:cxn>
                  <a:cxn ang="0">
                    <a:pos x="979" y="1071"/>
                  </a:cxn>
                  <a:cxn ang="0">
                    <a:pos x="983" y="1101"/>
                  </a:cxn>
                  <a:cxn ang="0">
                    <a:pos x="983" y="1122"/>
                  </a:cxn>
                  <a:cxn ang="0">
                    <a:pos x="983" y="1130"/>
                  </a:cxn>
                  <a:cxn ang="0">
                    <a:pos x="980" y="1899"/>
                  </a:cxn>
                  <a:cxn ang="0">
                    <a:pos x="957" y="1954"/>
                  </a:cxn>
                  <a:cxn ang="0">
                    <a:pos x="916" y="1995"/>
                  </a:cxn>
                  <a:cxn ang="0">
                    <a:pos x="861" y="2017"/>
                  </a:cxn>
                  <a:cxn ang="0">
                    <a:pos x="801" y="2017"/>
                  </a:cxn>
                  <a:cxn ang="0">
                    <a:pos x="746" y="1995"/>
                  </a:cxn>
                  <a:cxn ang="0">
                    <a:pos x="705" y="1954"/>
                  </a:cxn>
                  <a:cxn ang="0">
                    <a:pos x="683" y="1899"/>
                  </a:cxn>
                  <a:cxn ang="0">
                    <a:pos x="680" y="1277"/>
                  </a:cxn>
                  <a:cxn ang="0">
                    <a:pos x="85" y="944"/>
                  </a:cxn>
                  <a:cxn ang="0">
                    <a:pos x="40" y="897"/>
                  </a:cxn>
                  <a:cxn ang="0">
                    <a:pos x="11" y="838"/>
                  </a:cxn>
                  <a:cxn ang="0">
                    <a:pos x="0" y="771"/>
                  </a:cxn>
                  <a:cxn ang="0">
                    <a:pos x="10" y="706"/>
                  </a:cxn>
                  <a:cxn ang="0">
                    <a:pos x="37" y="648"/>
                  </a:cxn>
                  <a:cxn ang="0">
                    <a:pos x="612" y="66"/>
                  </a:cxn>
                  <a:cxn ang="0">
                    <a:pos x="656" y="30"/>
                  </a:cxn>
                  <a:cxn ang="0">
                    <a:pos x="700" y="10"/>
                  </a:cxn>
                  <a:cxn ang="0">
                    <a:pos x="740" y="1"/>
                  </a:cxn>
                  <a:cxn ang="0">
                    <a:pos x="767" y="0"/>
                  </a:cxn>
                </a:cxnLst>
                <a:rect l="0" t="0" r="r" b="b"/>
                <a:pathLst>
                  <a:path w="1801" h="2021">
                    <a:moveTo>
                      <a:pt x="767" y="0"/>
                    </a:moveTo>
                    <a:lnTo>
                      <a:pt x="774" y="0"/>
                    </a:lnTo>
                    <a:lnTo>
                      <a:pt x="778" y="1"/>
                    </a:lnTo>
                    <a:lnTo>
                      <a:pt x="808" y="3"/>
                    </a:lnTo>
                    <a:lnTo>
                      <a:pt x="836" y="10"/>
                    </a:lnTo>
                    <a:lnTo>
                      <a:pt x="860" y="19"/>
                    </a:lnTo>
                    <a:lnTo>
                      <a:pt x="882" y="32"/>
                    </a:lnTo>
                    <a:lnTo>
                      <a:pt x="902" y="45"/>
                    </a:lnTo>
                    <a:lnTo>
                      <a:pt x="918" y="59"/>
                    </a:lnTo>
                    <a:lnTo>
                      <a:pt x="931" y="73"/>
                    </a:lnTo>
                    <a:lnTo>
                      <a:pt x="942" y="84"/>
                    </a:lnTo>
                    <a:lnTo>
                      <a:pt x="949" y="93"/>
                    </a:lnTo>
                    <a:lnTo>
                      <a:pt x="953" y="101"/>
                    </a:lnTo>
                    <a:lnTo>
                      <a:pt x="956" y="103"/>
                    </a:lnTo>
                    <a:lnTo>
                      <a:pt x="1244" y="555"/>
                    </a:lnTo>
                    <a:lnTo>
                      <a:pt x="1682" y="554"/>
                    </a:lnTo>
                    <a:lnTo>
                      <a:pt x="1709" y="556"/>
                    </a:lnTo>
                    <a:lnTo>
                      <a:pt x="1732" y="562"/>
                    </a:lnTo>
                    <a:lnTo>
                      <a:pt x="1752" y="571"/>
                    </a:lnTo>
                    <a:lnTo>
                      <a:pt x="1767" y="583"/>
                    </a:lnTo>
                    <a:lnTo>
                      <a:pt x="1781" y="597"/>
                    </a:lnTo>
                    <a:lnTo>
                      <a:pt x="1790" y="613"/>
                    </a:lnTo>
                    <a:lnTo>
                      <a:pt x="1798" y="630"/>
                    </a:lnTo>
                    <a:lnTo>
                      <a:pt x="1801" y="648"/>
                    </a:lnTo>
                    <a:lnTo>
                      <a:pt x="1801" y="666"/>
                    </a:lnTo>
                    <a:lnTo>
                      <a:pt x="1798" y="684"/>
                    </a:lnTo>
                    <a:lnTo>
                      <a:pt x="1790" y="701"/>
                    </a:lnTo>
                    <a:lnTo>
                      <a:pt x="1781" y="717"/>
                    </a:lnTo>
                    <a:lnTo>
                      <a:pt x="1767" y="731"/>
                    </a:lnTo>
                    <a:lnTo>
                      <a:pt x="1752" y="742"/>
                    </a:lnTo>
                    <a:lnTo>
                      <a:pt x="1732" y="752"/>
                    </a:lnTo>
                    <a:lnTo>
                      <a:pt x="1709" y="758"/>
                    </a:lnTo>
                    <a:lnTo>
                      <a:pt x="1682" y="759"/>
                    </a:lnTo>
                    <a:lnTo>
                      <a:pt x="1174" y="759"/>
                    </a:lnTo>
                    <a:lnTo>
                      <a:pt x="1155" y="758"/>
                    </a:lnTo>
                    <a:lnTo>
                      <a:pt x="1136" y="754"/>
                    </a:lnTo>
                    <a:lnTo>
                      <a:pt x="1117" y="745"/>
                    </a:lnTo>
                    <a:lnTo>
                      <a:pt x="1098" y="732"/>
                    </a:lnTo>
                    <a:lnTo>
                      <a:pt x="1081" y="715"/>
                    </a:lnTo>
                    <a:lnTo>
                      <a:pt x="1064" y="693"/>
                    </a:lnTo>
                    <a:lnTo>
                      <a:pt x="894" y="427"/>
                    </a:lnTo>
                    <a:lnTo>
                      <a:pt x="542" y="776"/>
                    </a:lnTo>
                    <a:lnTo>
                      <a:pt x="869" y="948"/>
                    </a:lnTo>
                    <a:lnTo>
                      <a:pt x="897" y="963"/>
                    </a:lnTo>
                    <a:lnTo>
                      <a:pt x="920" y="980"/>
                    </a:lnTo>
                    <a:lnTo>
                      <a:pt x="939" y="999"/>
                    </a:lnTo>
                    <a:lnTo>
                      <a:pt x="953" y="1017"/>
                    </a:lnTo>
                    <a:lnTo>
                      <a:pt x="965" y="1036"/>
                    </a:lnTo>
                    <a:lnTo>
                      <a:pt x="972" y="1054"/>
                    </a:lnTo>
                    <a:lnTo>
                      <a:pt x="979" y="1071"/>
                    </a:lnTo>
                    <a:lnTo>
                      <a:pt x="982" y="1087"/>
                    </a:lnTo>
                    <a:lnTo>
                      <a:pt x="983" y="1101"/>
                    </a:lnTo>
                    <a:lnTo>
                      <a:pt x="984" y="1113"/>
                    </a:lnTo>
                    <a:lnTo>
                      <a:pt x="983" y="1122"/>
                    </a:lnTo>
                    <a:lnTo>
                      <a:pt x="983" y="1128"/>
                    </a:lnTo>
                    <a:lnTo>
                      <a:pt x="983" y="1130"/>
                    </a:lnTo>
                    <a:lnTo>
                      <a:pt x="983" y="1869"/>
                    </a:lnTo>
                    <a:lnTo>
                      <a:pt x="980" y="1899"/>
                    </a:lnTo>
                    <a:lnTo>
                      <a:pt x="970" y="1928"/>
                    </a:lnTo>
                    <a:lnTo>
                      <a:pt x="957" y="1954"/>
                    </a:lnTo>
                    <a:lnTo>
                      <a:pt x="938" y="1977"/>
                    </a:lnTo>
                    <a:lnTo>
                      <a:pt x="916" y="1995"/>
                    </a:lnTo>
                    <a:lnTo>
                      <a:pt x="891" y="2009"/>
                    </a:lnTo>
                    <a:lnTo>
                      <a:pt x="861" y="2017"/>
                    </a:lnTo>
                    <a:lnTo>
                      <a:pt x="831" y="2021"/>
                    </a:lnTo>
                    <a:lnTo>
                      <a:pt x="801" y="2017"/>
                    </a:lnTo>
                    <a:lnTo>
                      <a:pt x="772" y="2009"/>
                    </a:lnTo>
                    <a:lnTo>
                      <a:pt x="746" y="1995"/>
                    </a:lnTo>
                    <a:lnTo>
                      <a:pt x="724" y="1977"/>
                    </a:lnTo>
                    <a:lnTo>
                      <a:pt x="705" y="1954"/>
                    </a:lnTo>
                    <a:lnTo>
                      <a:pt x="692" y="1928"/>
                    </a:lnTo>
                    <a:lnTo>
                      <a:pt x="683" y="1899"/>
                    </a:lnTo>
                    <a:lnTo>
                      <a:pt x="680" y="1869"/>
                    </a:lnTo>
                    <a:lnTo>
                      <a:pt x="680" y="1277"/>
                    </a:lnTo>
                    <a:lnTo>
                      <a:pt x="114" y="962"/>
                    </a:lnTo>
                    <a:lnTo>
                      <a:pt x="85" y="944"/>
                    </a:lnTo>
                    <a:lnTo>
                      <a:pt x="61" y="922"/>
                    </a:lnTo>
                    <a:lnTo>
                      <a:pt x="40" y="897"/>
                    </a:lnTo>
                    <a:lnTo>
                      <a:pt x="24" y="869"/>
                    </a:lnTo>
                    <a:lnTo>
                      <a:pt x="11" y="838"/>
                    </a:lnTo>
                    <a:lnTo>
                      <a:pt x="3" y="805"/>
                    </a:lnTo>
                    <a:lnTo>
                      <a:pt x="0" y="771"/>
                    </a:lnTo>
                    <a:lnTo>
                      <a:pt x="3" y="737"/>
                    </a:lnTo>
                    <a:lnTo>
                      <a:pt x="10" y="706"/>
                    </a:lnTo>
                    <a:lnTo>
                      <a:pt x="21" y="675"/>
                    </a:lnTo>
                    <a:lnTo>
                      <a:pt x="37" y="648"/>
                    </a:lnTo>
                    <a:lnTo>
                      <a:pt x="57" y="623"/>
                    </a:lnTo>
                    <a:lnTo>
                      <a:pt x="612" y="66"/>
                    </a:lnTo>
                    <a:lnTo>
                      <a:pt x="634" y="46"/>
                    </a:lnTo>
                    <a:lnTo>
                      <a:pt x="656" y="30"/>
                    </a:lnTo>
                    <a:lnTo>
                      <a:pt x="678" y="18"/>
                    </a:lnTo>
                    <a:lnTo>
                      <a:pt x="700" y="10"/>
                    </a:lnTo>
                    <a:lnTo>
                      <a:pt x="721" y="5"/>
                    </a:lnTo>
                    <a:lnTo>
                      <a:pt x="740" y="1"/>
                    </a:lnTo>
                    <a:lnTo>
                      <a:pt x="755" y="0"/>
                    </a:lnTo>
                    <a:lnTo>
                      <a:pt x="767"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grpSp>
      </p:grpSp>
      <p:grpSp>
        <p:nvGrpSpPr>
          <p:cNvPr id="43" name="Group 148">
            <a:extLst>
              <a:ext uri="{FF2B5EF4-FFF2-40B4-BE49-F238E27FC236}">
                <a16:creationId xmlns:a16="http://schemas.microsoft.com/office/drawing/2014/main" xmlns="" id="{9E93BE27-3759-45BB-A358-56E9719E1C96}"/>
              </a:ext>
            </a:extLst>
          </p:cNvPr>
          <p:cNvGrpSpPr/>
          <p:nvPr/>
        </p:nvGrpSpPr>
        <p:grpSpPr>
          <a:xfrm>
            <a:off x="6994509" y="4069558"/>
            <a:ext cx="1015890" cy="888272"/>
            <a:chOff x="1924258" y="2743200"/>
            <a:chExt cx="1029957" cy="888271"/>
          </a:xfrm>
        </p:grpSpPr>
        <p:grpSp>
          <p:nvGrpSpPr>
            <p:cNvPr id="44" name="Group 128">
              <a:extLst>
                <a:ext uri="{FF2B5EF4-FFF2-40B4-BE49-F238E27FC236}">
                  <a16:creationId xmlns:a16="http://schemas.microsoft.com/office/drawing/2014/main" xmlns="" id="{709FA122-967D-49D1-9FE3-79F6A351B2AC}"/>
                </a:ext>
              </a:extLst>
            </p:cNvPr>
            <p:cNvGrpSpPr/>
            <p:nvPr/>
          </p:nvGrpSpPr>
          <p:grpSpPr>
            <a:xfrm>
              <a:off x="1955407" y="2743200"/>
              <a:ext cx="791310" cy="634355"/>
              <a:chOff x="6457068" y="3446584"/>
              <a:chExt cx="886267" cy="675249"/>
            </a:xfrm>
          </p:grpSpPr>
          <p:sp>
            <p:nvSpPr>
              <p:cNvPr id="46" name="Oval 82">
                <a:extLst>
                  <a:ext uri="{FF2B5EF4-FFF2-40B4-BE49-F238E27FC236}">
                    <a16:creationId xmlns:a16="http://schemas.microsoft.com/office/drawing/2014/main" xmlns="" id="{7FC4919C-D466-44AB-84BD-88633F626CAB}"/>
                  </a:ext>
                </a:extLst>
              </p:cNvPr>
              <p:cNvSpPr/>
              <p:nvPr/>
            </p:nvSpPr>
            <p:spPr>
              <a:xfrm>
                <a:off x="6457068" y="3446584"/>
                <a:ext cx="886267" cy="675249"/>
              </a:xfrm>
              <a:prstGeom prst="ellipse">
                <a:avLst/>
              </a:prstGeom>
              <a:solidFill>
                <a:schemeClr val="bg1">
                  <a:lumMod val="85000"/>
                </a:schemeClr>
              </a:solidFill>
              <a:ln w="57150">
                <a:solidFill>
                  <a:srgbClr val="5400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grpSp>
            <p:nvGrpSpPr>
              <p:cNvPr id="47" name="noun_project_0397.eps">
                <a:extLst>
                  <a:ext uri="{FF2B5EF4-FFF2-40B4-BE49-F238E27FC236}">
                    <a16:creationId xmlns:a16="http://schemas.microsoft.com/office/drawing/2014/main" xmlns="" id="{8CA5E669-BE36-4305-9D79-8DDFAE976581}"/>
                  </a:ext>
                </a:extLst>
              </p:cNvPr>
              <p:cNvGrpSpPr>
                <a:grpSpLocks/>
              </p:cNvGrpSpPr>
              <p:nvPr/>
            </p:nvGrpSpPr>
            <p:grpSpPr bwMode="auto">
              <a:xfrm>
                <a:off x="6647520" y="3558510"/>
                <a:ext cx="505327" cy="457199"/>
                <a:chOff x="703" y="2497"/>
                <a:chExt cx="384" cy="354"/>
              </a:xfrm>
              <a:solidFill>
                <a:schemeClr val="bg1">
                  <a:lumMod val="50000"/>
                </a:schemeClr>
              </a:solidFill>
            </p:grpSpPr>
            <p:sp>
              <p:nvSpPr>
                <p:cNvPr id="48" name="Freeform 249">
                  <a:extLst>
                    <a:ext uri="{FF2B5EF4-FFF2-40B4-BE49-F238E27FC236}">
                      <a16:creationId xmlns:a16="http://schemas.microsoft.com/office/drawing/2014/main" xmlns="" id="{68A78CB7-2D64-43EA-B5B3-1F1067E1E354}"/>
                    </a:ext>
                  </a:extLst>
                </p:cNvPr>
                <p:cNvSpPr>
                  <a:spLocks/>
                </p:cNvSpPr>
                <p:nvPr/>
              </p:nvSpPr>
              <p:spPr bwMode="auto">
                <a:xfrm>
                  <a:off x="703" y="2566"/>
                  <a:ext cx="384" cy="285"/>
                </a:xfrm>
                <a:custGeom>
                  <a:avLst/>
                  <a:gdLst/>
                  <a:ahLst/>
                  <a:cxnLst>
                    <a:cxn ang="0">
                      <a:pos x="358" y="0"/>
                    </a:cxn>
                    <a:cxn ang="0">
                      <a:pos x="1728" y="908"/>
                    </a:cxn>
                    <a:cxn ang="0">
                      <a:pos x="3098" y="0"/>
                    </a:cxn>
                    <a:cxn ang="0">
                      <a:pos x="3098" y="803"/>
                    </a:cxn>
                    <a:cxn ang="0">
                      <a:pos x="3321" y="803"/>
                    </a:cxn>
                    <a:cxn ang="0">
                      <a:pos x="3347" y="805"/>
                    </a:cxn>
                    <a:cxn ang="0">
                      <a:pos x="3371" y="812"/>
                    </a:cxn>
                    <a:cxn ang="0">
                      <a:pos x="3392" y="822"/>
                    </a:cxn>
                    <a:cxn ang="0">
                      <a:pos x="3411" y="835"/>
                    </a:cxn>
                    <a:cxn ang="0">
                      <a:pos x="3426" y="851"/>
                    </a:cxn>
                    <a:cxn ang="0">
                      <a:pos x="3437" y="869"/>
                    </a:cxn>
                    <a:cxn ang="0">
                      <a:pos x="3447" y="889"/>
                    </a:cxn>
                    <a:cxn ang="0">
                      <a:pos x="3453" y="910"/>
                    </a:cxn>
                    <a:cxn ang="0">
                      <a:pos x="3456" y="932"/>
                    </a:cxn>
                    <a:cxn ang="0">
                      <a:pos x="3456" y="954"/>
                    </a:cxn>
                    <a:cxn ang="0">
                      <a:pos x="3453" y="976"/>
                    </a:cxn>
                    <a:cxn ang="0">
                      <a:pos x="3447" y="997"/>
                    </a:cxn>
                    <a:cxn ang="0">
                      <a:pos x="3437" y="1017"/>
                    </a:cxn>
                    <a:cxn ang="0">
                      <a:pos x="3426" y="1035"/>
                    </a:cxn>
                    <a:cxn ang="0">
                      <a:pos x="3411" y="1051"/>
                    </a:cxn>
                    <a:cxn ang="0">
                      <a:pos x="3392" y="1064"/>
                    </a:cxn>
                    <a:cxn ang="0">
                      <a:pos x="3371" y="1075"/>
                    </a:cxn>
                    <a:cxn ang="0">
                      <a:pos x="3347" y="1081"/>
                    </a:cxn>
                    <a:cxn ang="0">
                      <a:pos x="3321" y="1083"/>
                    </a:cxn>
                    <a:cxn ang="0">
                      <a:pos x="3098" y="1083"/>
                    </a:cxn>
                    <a:cxn ang="0">
                      <a:pos x="3098" y="1815"/>
                    </a:cxn>
                    <a:cxn ang="0">
                      <a:pos x="1728" y="2563"/>
                    </a:cxn>
                    <a:cxn ang="0">
                      <a:pos x="358" y="1815"/>
                    </a:cxn>
                    <a:cxn ang="0">
                      <a:pos x="358" y="1083"/>
                    </a:cxn>
                    <a:cxn ang="0">
                      <a:pos x="135" y="1083"/>
                    </a:cxn>
                    <a:cxn ang="0">
                      <a:pos x="109" y="1081"/>
                    </a:cxn>
                    <a:cxn ang="0">
                      <a:pos x="85" y="1075"/>
                    </a:cxn>
                    <a:cxn ang="0">
                      <a:pos x="64" y="1064"/>
                    </a:cxn>
                    <a:cxn ang="0">
                      <a:pos x="45" y="1051"/>
                    </a:cxn>
                    <a:cxn ang="0">
                      <a:pos x="30" y="1035"/>
                    </a:cxn>
                    <a:cxn ang="0">
                      <a:pos x="19" y="1017"/>
                    </a:cxn>
                    <a:cxn ang="0">
                      <a:pos x="9" y="997"/>
                    </a:cxn>
                    <a:cxn ang="0">
                      <a:pos x="3" y="976"/>
                    </a:cxn>
                    <a:cxn ang="0">
                      <a:pos x="0" y="954"/>
                    </a:cxn>
                    <a:cxn ang="0">
                      <a:pos x="0" y="932"/>
                    </a:cxn>
                    <a:cxn ang="0">
                      <a:pos x="3" y="910"/>
                    </a:cxn>
                    <a:cxn ang="0">
                      <a:pos x="9" y="889"/>
                    </a:cxn>
                    <a:cxn ang="0">
                      <a:pos x="19" y="869"/>
                    </a:cxn>
                    <a:cxn ang="0">
                      <a:pos x="30" y="851"/>
                    </a:cxn>
                    <a:cxn ang="0">
                      <a:pos x="45" y="835"/>
                    </a:cxn>
                    <a:cxn ang="0">
                      <a:pos x="64" y="822"/>
                    </a:cxn>
                    <a:cxn ang="0">
                      <a:pos x="85" y="812"/>
                    </a:cxn>
                    <a:cxn ang="0">
                      <a:pos x="109" y="805"/>
                    </a:cxn>
                    <a:cxn ang="0">
                      <a:pos x="135" y="803"/>
                    </a:cxn>
                    <a:cxn ang="0">
                      <a:pos x="358" y="803"/>
                    </a:cxn>
                    <a:cxn ang="0">
                      <a:pos x="358" y="0"/>
                    </a:cxn>
                  </a:cxnLst>
                  <a:rect l="0" t="0" r="r" b="b"/>
                  <a:pathLst>
                    <a:path w="3456" h="2563">
                      <a:moveTo>
                        <a:pt x="358" y="0"/>
                      </a:moveTo>
                      <a:lnTo>
                        <a:pt x="1728" y="908"/>
                      </a:lnTo>
                      <a:lnTo>
                        <a:pt x="3098" y="0"/>
                      </a:lnTo>
                      <a:lnTo>
                        <a:pt x="3098" y="803"/>
                      </a:lnTo>
                      <a:lnTo>
                        <a:pt x="3321" y="803"/>
                      </a:lnTo>
                      <a:lnTo>
                        <a:pt x="3347" y="805"/>
                      </a:lnTo>
                      <a:lnTo>
                        <a:pt x="3371" y="812"/>
                      </a:lnTo>
                      <a:lnTo>
                        <a:pt x="3392" y="822"/>
                      </a:lnTo>
                      <a:lnTo>
                        <a:pt x="3411" y="835"/>
                      </a:lnTo>
                      <a:lnTo>
                        <a:pt x="3426" y="851"/>
                      </a:lnTo>
                      <a:lnTo>
                        <a:pt x="3437" y="869"/>
                      </a:lnTo>
                      <a:lnTo>
                        <a:pt x="3447" y="889"/>
                      </a:lnTo>
                      <a:lnTo>
                        <a:pt x="3453" y="910"/>
                      </a:lnTo>
                      <a:lnTo>
                        <a:pt x="3456" y="932"/>
                      </a:lnTo>
                      <a:lnTo>
                        <a:pt x="3456" y="954"/>
                      </a:lnTo>
                      <a:lnTo>
                        <a:pt x="3453" y="976"/>
                      </a:lnTo>
                      <a:lnTo>
                        <a:pt x="3447" y="997"/>
                      </a:lnTo>
                      <a:lnTo>
                        <a:pt x="3437" y="1017"/>
                      </a:lnTo>
                      <a:lnTo>
                        <a:pt x="3426" y="1035"/>
                      </a:lnTo>
                      <a:lnTo>
                        <a:pt x="3411" y="1051"/>
                      </a:lnTo>
                      <a:lnTo>
                        <a:pt x="3392" y="1064"/>
                      </a:lnTo>
                      <a:lnTo>
                        <a:pt x="3371" y="1075"/>
                      </a:lnTo>
                      <a:lnTo>
                        <a:pt x="3347" y="1081"/>
                      </a:lnTo>
                      <a:lnTo>
                        <a:pt x="3321" y="1083"/>
                      </a:lnTo>
                      <a:lnTo>
                        <a:pt x="3098" y="1083"/>
                      </a:lnTo>
                      <a:lnTo>
                        <a:pt x="3098" y="1815"/>
                      </a:lnTo>
                      <a:lnTo>
                        <a:pt x="1728" y="2563"/>
                      </a:lnTo>
                      <a:lnTo>
                        <a:pt x="358" y="1815"/>
                      </a:lnTo>
                      <a:lnTo>
                        <a:pt x="358" y="1083"/>
                      </a:lnTo>
                      <a:lnTo>
                        <a:pt x="135" y="1083"/>
                      </a:lnTo>
                      <a:lnTo>
                        <a:pt x="109" y="1081"/>
                      </a:lnTo>
                      <a:lnTo>
                        <a:pt x="85" y="1075"/>
                      </a:lnTo>
                      <a:lnTo>
                        <a:pt x="64" y="1064"/>
                      </a:lnTo>
                      <a:lnTo>
                        <a:pt x="45" y="1051"/>
                      </a:lnTo>
                      <a:lnTo>
                        <a:pt x="30" y="1035"/>
                      </a:lnTo>
                      <a:lnTo>
                        <a:pt x="19" y="1017"/>
                      </a:lnTo>
                      <a:lnTo>
                        <a:pt x="9" y="997"/>
                      </a:lnTo>
                      <a:lnTo>
                        <a:pt x="3" y="976"/>
                      </a:lnTo>
                      <a:lnTo>
                        <a:pt x="0" y="954"/>
                      </a:lnTo>
                      <a:lnTo>
                        <a:pt x="0" y="932"/>
                      </a:lnTo>
                      <a:lnTo>
                        <a:pt x="3" y="910"/>
                      </a:lnTo>
                      <a:lnTo>
                        <a:pt x="9" y="889"/>
                      </a:lnTo>
                      <a:lnTo>
                        <a:pt x="19" y="869"/>
                      </a:lnTo>
                      <a:lnTo>
                        <a:pt x="30" y="851"/>
                      </a:lnTo>
                      <a:lnTo>
                        <a:pt x="45" y="835"/>
                      </a:lnTo>
                      <a:lnTo>
                        <a:pt x="64" y="822"/>
                      </a:lnTo>
                      <a:lnTo>
                        <a:pt x="85" y="812"/>
                      </a:lnTo>
                      <a:lnTo>
                        <a:pt x="109" y="805"/>
                      </a:lnTo>
                      <a:lnTo>
                        <a:pt x="135" y="803"/>
                      </a:lnTo>
                      <a:lnTo>
                        <a:pt x="358" y="803"/>
                      </a:lnTo>
                      <a:lnTo>
                        <a:pt x="358" y="0"/>
                      </a:lnTo>
                      <a:close/>
                    </a:path>
                  </a:pathLst>
                </a:custGeom>
                <a:grp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49" name="Freeform 250">
                  <a:extLst>
                    <a:ext uri="{FF2B5EF4-FFF2-40B4-BE49-F238E27FC236}">
                      <a16:creationId xmlns:a16="http://schemas.microsoft.com/office/drawing/2014/main" xmlns="" id="{7972C8BF-E4B6-43F0-8EBA-11C379AD2381}"/>
                    </a:ext>
                  </a:extLst>
                </p:cNvPr>
                <p:cNvSpPr>
                  <a:spLocks/>
                </p:cNvSpPr>
                <p:nvPr/>
              </p:nvSpPr>
              <p:spPr bwMode="auto">
                <a:xfrm>
                  <a:off x="838" y="2497"/>
                  <a:ext cx="114" cy="114"/>
                </a:xfrm>
                <a:custGeom>
                  <a:avLst/>
                  <a:gdLst/>
                  <a:ahLst/>
                  <a:cxnLst>
                    <a:cxn ang="0">
                      <a:pos x="516" y="0"/>
                    </a:cxn>
                    <a:cxn ang="0">
                      <a:pos x="573" y="3"/>
                    </a:cxn>
                    <a:cxn ang="0">
                      <a:pos x="627" y="12"/>
                    </a:cxn>
                    <a:cxn ang="0">
                      <a:pos x="679" y="26"/>
                    </a:cxn>
                    <a:cxn ang="0">
                      <a:pos x="730" y="46"/>
                    </a:cxn>
                    <a:cxn ang="0">
                      <a:pos x="777" y="70"/>
                    </a:cxn>
                    <a:cxn ang="0">
                      <a:pos x="821" y="100"/>
                    </a:cxn>
                    <a:cxn ang="0">
                      <a:pos x="862" y="133"/>
                    </a:cxn>
                    <a:cxn ang="0">
                      <a:pos x="899" y="170"/>
                    </a:cxn>
                    <a:cxn ang="0">
                      <a:pos x="933" y="212"/>
                    </a:cxn>
                    <a:cxn ang="0">
                      <a:pos x="961" y="256"/>
                    </a:cxn>
                    <a:cxn ang="0">
                      <a:pos x="986" y="303"/>
                    </a:cxn>
                    <a:cxn ang="0">
                      <a:pos x="1006" y="353"/>
                    </a:cxn>
                    <a:cxn ang="0">
                      <a:pos x="1020" y="406"/>
                    </a:cxn>
                    <a:cxn ang="0">
                      <a:pos x="1029" y="460"/>
                    </a:cxn>
                    <a:cxn ang="0">
                      <a:pos x="1032" y="517"/>
                    </a:cxn>
                    <a:cxn ang="0">
                      <a:pos x="1029" y="572"/>
                    </a:cxn>
                    <a:cxn ang="0">
                      <a:pos x="1020" y="627"/>
                    </a:cxn>
                    <a:cxn ang="0">
                      <a:pos x="1006" y="679"/>
                    </a:cxn>
                    <a:cxn ang="0">
                      <a:pos x="986" y="729"/>
                    </a:cxn>
                    <a:cxn ang="0">
                      <a:pos x="961" y="776"/>
                    </a:cxn>
                    <a:cxn ang="0">
                      <a:pos x="933" y="821"/>
                    </a:cxn>
                    <a:cxn ang="0">
                      <a:pos x="899" y="862"/>
                    </a:cxn>
                    <a:cxn ang="0">
                      <a:pos x="862" y="899"/>
                    </a:cxn>
                    <a:cxn ang="0">
                      <a:pos x="821" y="933"/>
                    </a:cxn>
                    <a:cxn ang="0">
                      <a:pos x="777" y="962"/>
                    </a:cxn>
                    <a:cxn ang="0">
                      <a:pos x="730" y="986"/>
                    </a:cxn>
                    <a:cxn ang="0">
                      <a:pos x="679" y="1006"/>
                    </a:cxn>
                    <a:cxn ang="0">
                      <a:pos x="627" y="1021"/>
                    </a:cxn>
                    <a:cxn ang="0">
                      <a:pos x="573" y="1029"/>
                    </a:cxn>
                    <a:cxn ang="0">
                      <a:pos x="516" y="1032"/>
                    </a:cxn>
                    <a:cxn ang="0">
                      <a:pos x="459" y="1029"/>
                    </a:cxn>
                    <a:cxn ang="0">
                      <a:pos x="405" y="1021"/>
                    </a:cxn>
                    <a:cxn ang="0">
                      <a:pos x="353" y="1006"/>
                    </a:cxn>
                    <a:cxn ang="0">
                      <a:pos x="302" y="986"/>
                    </a:cxn>
                    <a:cxn ang="0">
                      <a:pos x="255" y="962"/>
                    </a:cxn>
                    <a:cxn ang="0">
                      <a:pos x="211" y="933"/>
                    </a:cxn>
                    <a:cxn ang="0">
                      <a:pos x="170" y="899"/>
                    </a:cxn>
                    <a:cxn ang="0">
                      <a:pos x="133" y="862"/>
                    </a:cxn>
                    <a:cxn ang="0">
                      <a:pos x="99" y="821"/>
                    </a:cxn>
                    <a:cxn ang="0">
                      <a:pos x="71" y="776"/>
                    </a:cxn>
                    <a:cxn ang="0">
                      <a:pos x="46" y="729"/>
                    </a:cxn>
                    <a:cxn ang="0">
                      <a:pos x="26" y="679"/>
                    </a:cxn>
                    <a:cxn ang="0">
                      <a:pos x="12" y="627"/>
                    </a:cxn>
                    <a:cxn ang="0">
                      <a:pos x="3" y="572"/>
                    </a:cxn>
                    <a:cxn ang="0">
                      <a:pos x="0" y="517"/>
                    </a:cxn>
                    <a:cxn ang="0">
                      <a:pos x="3" y="460"/>
                    </a:cxn>
                    <a:cxn ang="0">
                      <a:pos x="12" y="406"/>
                    </a:cxn>
                    <a:cxn ang="0">
                      <a:pos x="26" y="353"/>
                    </a:cxn>
                    <a:cxn ang="0">
                      <a:pos x="46" y="303"/>
                    </a:cxn>
                    <a:cxn ang="0">
                      <a:pos x="71" y="256"/>
                    </a:cxn>
                    <a:cxn ang="0">
                      <a:pos x="99" y="212"/>
                    </a:cxn>
                    <a:cxn ang="0">
                      <a:pos x="133" y="170"/>
                    </a:cxn>
                    <a:cxn ang="0">
                      <a:pos x="170" y="133"/>
                    </a:cxn>
                    <a:cxn ang="0">
                      <a:pos x="211" y="100"/>
                    </a:cxn>
                    <a:cxn ang="0">
                      <a:pos x="255" y="70"/>
                    </a:cxn>
                    <a:cxn ang="0">
                      <a:pos x="302" y="46"/>
                    </a:cxn>
                    <a:cxn ang="0">
                      <a:pos x="353" y="26"/>
                    </a:cxn>
                    <a:cxn ang="0">
                      <a:pos x="405" y="12"/>
                    </a:cxn>
                    <a:cxn ang="0">
                      <a:pos x="459" y="3"/>
                    </a:cxn>
                    <a:cxn ang="0">
                      <a:pos x="516" y="0"/>
                    </a:cxn>
                  </a:cxnLst>
                  <a:rect l="0" t="0" r="r" b="b"/>
                  <a:pathLst>
                    <a:path w="1032" h="1032">
                      <a:moveTo>
                        <a:pt x="516" y="0"/>
                      </a:moveTo>
                      <a:lnTo>
                        <a:pt x="573" y="3"/>
                      </a:lnTo>
                      <a:lnTo>
                        <a:pt x="627" y="12"/>
                      </a:lnTo>
                      <a:lnTo>
                        <a:pt x="679" y="26"/>
                      </a:lnTo>
                      <a:lnTo>
                        <a:pt x="730" y="46"/>
                      </a:lnTo>
                      <a:lnTo>
                        <a:pt x="777" y="70"/>
                      </a:lnTo>
                      <a:lnTo>
                        <a:pt x="821" y="100"/>
                      </a:lnTo>
                      <a:lnTo>
                        <a:pt x="862" y="133"/>
                      </a:lnTo>
                      <a:lnTo>
                        <a:pt x="899" y="170"/>
                      </a:lnTo>
                      <a:lnTo>
                        <a:pt x="933" y="212"/>
                      </a:lnTo>
                      <a:lnTo>
                        <a:pt x="961" y="256"/>
                      </a:lnTo>
                      <a:lnTo>
                        <a:pt x="986" y="303"/>
                      </a:lnTo>
                      <a:lnTo>
                        <a:pt x="1006" y="353"/>
                      </a:lnTo>
                      <a:lnTo>
                        <a:pt x="1020" y="406"/>
                      </a:lnTo>
                      <a:lnTo>
                        <a:pt x="1029" y="460"/>
                      </a:lnTo>
                      <a:lnTo>
                        <a:pt x="1032" y="517"/>
                      </a:lnTo>
                      <a:lnTo>
                        <a:pt x="1029" y="572"/>
                      </a:lnTo>
                      <a:lnTo>
                        <a:pt x="1020" y="627"/>
                      </a:lnTo>
                      <a:lnTo>
                        <a:pt x="1006" y="679"/>
                      </a:lnTo>
                      <a:lnTo>
                        <a:pt x="986" y="729"/>
                      </a:lnTo>
                      <a:lnTo>
                        <a:pt x="961" y="776"/>
                      </a:lnTo>
                      <a:lnTo>
                        <a:pt x="933" y="821"/>
                      </a:lnTo>
                      <a:lnTo>
                        <a:pt x="899" y="862"/>
                      </a:lnTo>
                      <a:lnTo>
                        <a:pt x="862" y="899"/>
                      </a:lnTo>
                      <a:lnTo>
                        <a:pt x="821" y="933"/>
                      </a:lnTo>
                      <a:lnTo>
                        <a:pt x="777" y="962"/>
                      </a:lnTo>
                      <a:lnTo>
                        <a:pt x="730" y="986"/>
                      </a:lnTo>
                      <a:lnTo>
                        <a:pt x="679" y="1006"/>
                      </a:lnTo>
                      <a:lnTo>
                        <a:pt x="627" y="1021"/>
                      </a:lnTo>
                      <a:lnTo>
                        <a:pt x="573" y="1029"/>
                      </a:lnTo>
                      <a:lnTo>
                        <a:pt x="516" y="1032"/>
                      </a:lnTo>
                      <a:lnTo>
                        <a:pt x="459" y="1029"/>
                      </a:lnTo>
                      <a:lnTo>
                        <a:pt x="405" y="1021"/>
                      </a:lnTo>
                      <a:lnTo>
                        <a:pt x="353" y="1006"/>
                      </a:lnTo>
                      <a:lnTo>
                        <a:pt x="302" y="986"/>
                      </a:lnTo>
                      <a:lnTo>
                        <a:pt x="255" y="962"/>
                      </a:lnTo>
                      <a:lnTo>
                        <a:pt x="211" y="933"/>
                      </a:lnTo>
                      <a:lnTo>
                        <a:pt x="170" y="899"/>
                      </a:lnTo>
                      <a:lnTo>
                        <a:pt x="133" y="862"/>
                      </a:lnTo>
                      <a:lnTo>
                        <a:pt x="99" y="821"/>
                      </a:lnTo>
                      <a:lnTo>
                        <a:pt x="71" y="776"/>
                      </a:lnTo>
                      <a:lnTo>
                        <a:pt x="46" y="729"/>
                      </a:lnTo>
                      <a:lnTo>
                        <a:pt x="26" y="679"/>
                      </a:lnTo>
                      <a:lnTo>
                        <a:pt x="12" y="627"/>
                      </a:lnTo>
                      <a:lnTo>
                        <a:pt x="3" y="572"/>
                      </a:lnTo>
                      <a:lnTo>
                        <a:pt x="0" y="517"/>
                      </a:lnTo>
                      <a:lnTo>
                        <a:pt x="3" y="460"/>
                      </a:lnTo>
                      <a:lnTo>
                        <a:pt x="12" y="406"/>
                      </a:lnTo>
                      <a:lnTo>
                        <a:pt x="26" y="353"/>
                      </a:lnTo>
                      <a:lnTo>
                        <a:pt x="46" y="303"/>
                      </a:lnTo>
                      <a:lnTo>
                        <a:pt x="71" y="256"/>
                      </a:lnTo>
                      <a:lnTo>
                        <a:pt x="99" y="212"/>
                      </a:lnTo>
                      <a:lnTo>
                        <a:pt x="133" y="170"/>
                      </a:lnTo>
                      <a:lnTo>
                        <a:pt x="170" y="133"/>
                      </a:lnTo>
                      <a:lnTo>
                        <a:pt x="211" y="100"/>
                      </a:lnTo>
                      <a:lnTo>
                        <a:pt x="255" y="70"/>
                      </a:lnTo>
                      <a:lnTo>
                        <a:pt x="302" y="46"/>
                      </a:lnTo>
                      <a:lnTo>
                        <a:pt x="353" y="26"/>
                      </a:lnTo>
                      <a:lnTo>
                        <a:pt x="405" y="12"/>
                      </a:lnTo>
                      <a:lnTo>
                        <a:pt x="459" y="3"/>
                      </a:lnTo>
                      <a:lnTo>
                        <a:pt x="516" y="0"/>
                      </a:lnTo>
                      <a:close/>
                    </a:path>
                  </a:pathLst>
                </a:custGeom>
                <a:grp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grpSp>
        </p:grpSp>
        <p:sp>
          <p:nvSpPr>
            <p:cNvPr id="45" name="TextBox 81">
              <a:extLst>
                <a:ext uri="{FF2B5EF4-FFF2-40B4-BE49-F238E27FC236}">
                  <a16:creationId xmlns:a16="http://schemas.microsoft.com/office/drawing/2014/main" xmlns="" id="{95855EB8-3A12-481E-B083-35F7F76D9C89}"/>
                </a:ext>
              </a:extLst>
            </p:cNvPr>
            <p:cNvSpPr txBox="1"/>
            <p:nvPr/>
          </p:nvSpPr>
          <p:spPr>
            <a:xfrm>
              <a:off x="1924258" y="3377555"/>
              <a:ext cx="1029957" cy="253916"/>
            </a:xfrm>
            <a:prstGeom prst="rect">
              <a:avLst/>
            </a:prstGeom>
            <a:noFill/>
          </p:spPr>
          <p:txBody>
            <a:bodyPr wrap="square" rtlCol="0">
              <a:spAutoFit/>
            </a:bodyPr>
            <a:lstStyle/>
            <a:p>
              <a:pPr fontAlgn="base">
                <a:spcBef>
                  <a:spcPct val="0"/>
                </a:spcBef>
                <a:spcAft>
                  <a:spcPct val="0"/>
                </a:spcAft>
              </a:pPr>
              <a:r>
                <a:rPr lang="fr-FR" sz="1050" b="1">
                  <a:solidFill>
                    <a:prstClr val="black"/>
                  </a:solidFill>
                  <a:cs typeface="Arial" charset="0"/>
                </a:rPr>
                <a:t>À l’école</a:t>
              </a:r>
            </a:p>
          </p:txBody>
        </p:sp>
      </p:grpSp>
      <p:grpSp>
        <p:nvGrpSpPr>
          <p:cNvPr id="50" name="Group 176">
            <a:extLst>
              <a:ext uri="{FF2B5EF4-FFF2-40B4-BE49-F238E27FC236}">
                <a16:creationId xmlns:a16="http://schemas.microsoft.com/office/drawing/2014/main" xmlns="" id="{FFC54CE7-30F0-4F66-94F2-984D29F5E996}"/>
              </a:ext>
            </a:extLst>
          </p:cNvPr>
          <p:cNvGrpSpPr/>
          <p:nvPr/>
        </p:nvGrpSpPr>
        <p:grpSpPr>
          <a:xfrm>
            <a:off x="1817179" y="1883010"/>
            <a:ext cx="1184033" cy="1101913"/>
            <a:chOff x="3232136" y="2822917"/>
            <a:chExt cx="1184033" cy="1101913"/>
          </a:xfrm>
        </p:grpSpPr>
        <p:sp>
          <p:nvSpPr>
            <p:cNvPr id="51" name="Oval 87">
              <a:extLst>
                <a:ext uri="{FF2B5EF4-FFF2-40B4-BE49-F238E27FC236}">
                  <a16:creationId xmlns:a16="http://schemas.microsoft.com/office/drawing/2014/main" xmlns="" id="{18C9AA8D-1D5E-454A-B32C-31A691F5AAF8}"/>
                </a:ext>
              </a:extLst>
            </p:cNvPr>
            <p:cNvSpPr/>
            <p:nvPr/>
          </p:nvSpPr>
          <p:spPr>
            <a:xfrm>
              <a:off x="3241627" y="2822917"/>
              <a:ext cx="834028" cy="698164"/>
            </a:xfrm>
            <a:prstGeom prst="ellipse">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sp>
          <p:nvSpPr>
            <p:cNvPr id="52" name="TextBox 88">
              <a:extLst>
                <a:ext uri="{FF2B5EF4-FFF2-40B4-BE49-F238E27FC236}">
                  <a16:creationId xmlns:a16="http://schemas.microsoft.com/office/drawing/2014/main" xmlns="" id="{960BE9D9-F21F-44EA-8968-A0C78EA685E5}"/>
                </a:ext>
              </a:extLst>
            </p:cNvPr>
            <p:cNvSpPr txBox="1"/>
            <p:nvPr/>
          </p:nvSpPr>
          <p:spPr>
            <a:xfrm>
              <a:off x="3232136" y="3509332"/>
              <a:ext cx="1184033" cy="415498"/>
            </a:xfrm>
            <a:prstGeom prst="rect">
              <a:avLst/>
            </a:prstGeom>
            <a:noFill/>
          </p:spPr>
          <p:txBody>
            <a:bodyPr wrap="square" rtlCol="0">
              <a:spAutoFit/>
            </a:bodyPr>
            <a:lstStyle/>
            <a:p>
              <a:pPr fontAlgn="base">
                <a:spcBef>
                  <a:spcPct val="0"/>
                </a:spcBef>
                <a:spcAft>
                  <a:spcPct val="0"/>
                </a:spcAft>
              </a:pPr>
              <a:r>
                <a:rPr lang="fr-FR" sz="1050" b="1">
                  <a:solidFill>
                    <a:prstClr val="black"/>
                  </a:solidFill>
                  <a:cs typeface="Arial" charset="0"/>
                </a:rPr>
                <a:t>Petit Déjeuner </a:t>
              </a:r>
            </a:p>
            <a:p>
              <a:pPr fontAlgn="base">
                <a:spcBef>
                  <a:spcPct val="0"/>
                </a:spcBef>
                <a:spcAft>
                  <a:spcPct val="0"/>
                </a:spcAft>
              </a:pPr>
              <a:r>
                <a:rPr lang="fr-FR" sz="1050" b="1">
                  <a:solidFill>
                    <a:prstClr val="black"/>
                  </a:solidFill>
                  <a:cs typeface="Arial" charset="0"/>
                </a:rPr>
                <a:t>À la maison  </a:t>
              </a:r>
            </a:p>
          </p:txBody>
        </p:sp>
        <p:grpSp>
          <p:nvGrpSpPr>
            <p:cNvPr id="53" name="noun_project_0076.eps">
              <a:extLst>
                <a:ext uri="{FF2B5EF4-FFF2-40B4-BE49-F238E27FC236}">
                  <a16:creationId xmlns:a16="http://schemas.microsoft.com/office/drawing/2014/main" xmlns="" id="{6C9633B6-8DC3-421A-A400-B70F8EB3E6B6}"/>
                </a:ext>
              </a:extLst>
            </p:cNvPr>
            <p:cNvGrpSpPr>
              <a:grpSpLocks/>
            </p:cNvGrpSpPr>
            <p:nvPr/>
          </p:nvGrpSpPr>
          <p:grpSpPr bwMode="auto">
            <a:xfrm>
              <a:off x="3348110" y="2926078"/>
              <a:ext cx="618979" cy="503701"/>
              <a:chOff x="2282" y="1937"/>
              <a:chExt cx="384" cy="383"/>
            </a:xfrm>
          </p:grpSpPr>
          <p:sp>
            <p:nvSpPr>
              <p:cNvPr id="54" name="Rectangle 191">
                <a:extLst>
                  <a:ext uri="{FF2B5EF4-FFF2-40B4-BE49-F238E27FC236}">
                    <a16:creationId xmlns:a16="http://schemas.microsoft.com/office/drawing/2014/main" xmlns="" id="{48B5E129-AAE2-4016-9043-0334EFAB686A}"/>
                  </a:ext>
                </a:extLst>
              </p:cNvPr>
              <p:cNvSpPr>
                <a:spLocks noChangeArrowheads="1"/>
              </p:cNvSpPr>
              <p:nvPr/>
            </p:nvSpPr>
            <p:spPr bwMode="auto">
              <a:xfrm>
                <a:off x="2465" y="1937"/>
                <a:ext cx="18" cy="66"/>
              </a:xfrm>
              <a:prstGeom prst="rect">
                <a:avLst/>
              </a:prstGeom>
              <a:solidFill>
                <a:srgbClr val="797979"/>
              </a:solidFill>
              <a:ln w="0">
                <a:noFill/>
                <a:miter lim="800000"/>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55" name="Rectangle 192">
                <a:extLst>
                  <a:ext uri="{FF2B5EF4-FFF2-40B4-BE49-F238E27FC236}">
                    <a16:creationId xmlns:a16="http://schemas.microsoft.com/office/drawing/2014/main" xmlns="" id="{629A9FC4-014B-4A4B-BA52-602D999A5B4F}"/>
                  </a:ext>
                </a:extLst>
              </p:cNvPr>
              <p:cNvSpPr>
                <a:spLocks noChangeArrowheads="1"/>
              </p:cNvSpPr>
              <p:nvPr/>
            </p:nvSpPr>
            <p:spPr bwMode="auto">
              <a:xfrm>
                <a:off x="2465" y="2255"/>
                <a:ext cx="17" cy="65"/>
              </a:xfrm>
              <a:prstGeom prst="rect">
                <a:avLst/>
              </a:prstGeom>
              <a:solidFill>
                <a:srgbClr val="797979"/>
              </a:solidFill>
              <a:ln w="0">
                <a:noFill/>
                <a:miter lim="800000"/>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56" name="Rectangle 193">
                <a:extLst>
                  <a:ext uri="{FF2B5EF4-FFF2-40B4-BE49-F238E27FC236}">
                    <a16:creationId xmlns:a16="http://schemas.microsoft.com/office/drawing/2014/main" xmlns="" id="{ADD1A4C8-1798-46C1-AE3F-DF9AAE8628B5}"/>
                  </a:ext>
                </a:extLst>
              </p:cNvPr>
              <p:cNvSpPr>
                <a:spLocks noChangeArrowheads="1"/>
              </p:cNvSpPr>
              <p:nvPr/>
            </p:nvSpPr>
            <p:spPr bwMode="auto">
              <a:xfrm>
                <a:off x="2601" y="2116"/>
                <a:ext cx="65" cy="17"/>
              </a:xfrm>
              <a:prstGeom prst="rect">
                <a:avLst/>
              </a:prstGeom>
              <a:solidFill>
                <a:srgbClr val="797979"/>
              </a:solidFill>
              <a:ln w="0">
                <a:noFill/>
                <a:miter lim="800000"/>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57" name="Rectangle 194">
                <a:extLst>
                  <a:ext uri="{FF2B5EF4-FFF2-40B4-BE49-F238E27FC236}">
                    <a16:creationId xmlns:a16="http://schemas.microsoft.com/office/drawing/2014/main" xmlns="" id="{42B7C3AE-31FC-4DFA-AB58-E581AD041125}"/>
                  </a:ext>
                </a:extLst>
              </p:cNvPr>
              <p:cNvSpPr>
                <a:spLocks noChangeArrowheads="1"/>
              </p:cNvSpPr>
              <p:nvPr/>
            </p:nvSpPr>
            <p:spPr bwMode="auto">
              <a:xfrm>
                <a:off x="2282" y="2115"/>
                <a:ext cx="65" cy="17"/>
              </a:xfrm>
              <a:prstGeom prst="rect">
                <a:avLst/>
              </a:prstGeom>
              <a:solidFill>
                <a:srgbClr val="797979"/>
              </a:solidFill>
              <a:ln w="0">
                <a:noFill/>
                <a:miter lim="800000"/>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58" name="Freeform 195">
                <a:extLst>
                  <a:ext uri="{FF2B5EF4-FFF2-40B4-BE49-F238E27FC236}">
                    <a16:creationId xmlns:a16="http://schemas.microsoft.com/office/drawing/2014/main" xmlns="" id="{D199C00E-A14C-4F0E-8241-8049E2F2B629}"/>
                  </a:ext>
                </a:extLst>
              </p:cNvPr>
              <p:cNvSpPr>
                <a:spLocks/>
              </p:cNvSpPr>
              <p:nvPr/>
            </p:nvSpPr>
            <p:spPr bwMode="auto">
              <a:xfrm>
                <a:off x="2307" y="2020"/>
                <a:ext cx="65" cy="47"/>
              </a:xfrm>
              <a:custGeom>
                <a:avLst/>
                <a:gdLst/>
                <a:ahLst/>
                <a:cxnLst>
                  <a:cxn ang="0">
                    <a:pos x="75" y="0"/>
                  </a:cxn>
                  <a:cxn ang="0">
                    <a:pos x="588" y="285"/>
                  </a:cxn>
                  <a:cxn ang="0">
                    <a:pos x="513" y="420"/>
                  </a:cxn>
                  <a:cxn ang="0">
                    <a:pos x="0" y="135"/>
                  </a:cxn>
                  <a:cxn ang="0">
                    <a:pos x="75" y="0"/>
                  </a:cxn>
                </a:cxnLst>
                <a:rect l="0" t="0" r="r" b="b"/>
                <a:pathLst>
                  <a:path w="588" h="420">
                    <a:moveTo>
                      <a:pt x="75" y="0"/>
                    </a:moveTo>
                    <a:lnTo>
                      <a:pt x="588" y="285"/>
                    </a:lnTo>
                    <a:lnTo>
                      <a:pt x="513" y="420"/>
                    </a:lnTo>
                    <a:lnTo>
                      <a:pt x="0" y="135"/>
                    </a:lnTo>
                    <a:lnTo>
                      <a:pt x="75"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59" name="Freeform 196">
                <a:extLst>
                  <a:ext uri="{FF2B5EF4-FFF2-40B4-BE49-F238E27FC236}">
                    <a16:creationId xmlns:a16="http://schemas.microsoft.com/office/drawing/2014/main" xmlns="" id="{4B874056-B4BF-4F40-977F-DF1CD11C3856}"/>
                  </a:ext>
                </a:extLst>
              </p:cNvPr>
              <p:cNvSpPr>
                <a:spLocks/>
              </p:cNvSpPr>
              <p:nvPr/>
            </p:nvSpPr>
            <p:spPr bwMode="auto">
              <a:xfrm>
                <a:off x="2375" y="1956"/>
                <a:ext cx="49" cy="64"/>
              </a:xfrm>
              <a:custGeom>
                <a:avLst/>
                <a:gdLst/>
                <a:ahLst/>
                <a:cxnLst>
                  <a:cxn ang="0">
                    <a:pos x="131" y="0"/>
                  </a:cxn>
                  <a:cxn ang="0">
                    <a:pos x="443" y="499"/>
                  </a:cxn>
                  <a:cxn ang="0">
                    <a:pos x="312" y="581"/>
                  </a:cxn>
                  <a:cxn ang="0">
                    <a:pos x="0" y="82"/>
                  </a:cxn>
                  <a:cxn ang="0">
                    <a:pos x="131" y="0"/>
                  </a:cxn>
                </a:cxnLst>
                <a:rect l="0" t="0" r="r" b="b"/>
                <a:pathLst>
                  <a:path w="443" h="581">
                    <a:moveTo>
                      <a:pt x="131" y="0"/>
                    </a:moveTo>
                    <a:lnTo>
                      <a:pt x="443" y="499"/>
                    </a:lnTo>
                    <a:lnTo>
                      <a:pt x="312" y="581"/>
                    </a:lnTo>
                    <a:lnTo>
                      <a:pt x="0" y="82"/>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60" name="Freeform 197">
                <a:extLst>
                  <a:ext uri="{FF2B5EF4-FFF2-40B4-BE49-F238E27FC236}">
                    <a16:creationId xmlns:a16="http://schemas.microsoft.com/office/drawing/2014/main" xmlns="" id="{58903405-6302-4D86-82C9-909F99E00BB4}"/>
                  </a:ext>
                </a:extLst>
              </p:cNvPr>
              <p:cNvSpPr>
                <a:spLocks/>
              </p:cNvSpPr>
              <p:nvPr/>
            </p:nvSpPr>
            <p:spPr bwMode="auto">
              <a:xfrm>
                <a:off x="2530" y="2232"/>
                <a:ext cx="48" cy="65"/>
              </a:xfrm>
              <a:custGeom>
                <a:avLst/>
                <a:gdLst/>
                <a:ahLst/>
                <a:cxnLst>
                  <a:cxn ang="0">
                    <a:pos x="134" y="0"/>
                  </a:cxn>
                  <a:cxn ang="0">
                    <a:pos x="428" y="508"/>
                  </a:cxn>
                  <a:cxn ang="0">
                    <a:pos x="294" y="586"/>
                  </a:cxn>
                  <a:cxn ang="0">
                    <a:pos x="0" y="76"/>
                  </a:cxn>
                  <a:cxn ang="0">
                    <a:pos x="134" y="0"/>
                  </a:cxn>
                </a:cxnLst>
                <a:rect l="0" t="0" r="r" b="b"/>
                <a:pathLst>
                  <a:path w="428" h="586">
                    <a:moveTo>
                      <a:pt x="134" y="0"/>
                    </a:moveTo>
                    <a:lnTo>
                      <a:pt x="428" y="508"/>
                    </a:lnTo>
                    <a:lnTo>
                      <a:pt x="294" y="586"/>
                    </a:lnTo>
                    <a:lnTo>
                      <a:pt x="0" y="76"/>
                    </a:lnTo>
                    <a:lnTo>
                      <a:pt x="134"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61" name="Freeform 198">
                <a:extLst>
                  <a:ext uri="{FF2B5EF4-FFF2-40B4-BE49-F238E27FC236}">
                    <a16:creationId xmlns:a16="http://schemas.microsoft.com/office/drawing/2014/main" xmlns="" id="{9FF4F794-C7C0-44F9-B56B-10743BE6C76E}"/>
                  </a:ext>
                </a:extLst>
              </p:cNvPr>
              <p:cNvSpPr>
                <a:spLocks/>
              </p:cNvSpPr>
              <p:nvPr/>
            </p:nvSpPr>
            <p:spPr bwMode="auto">
              <a:xfrm>
                <a:off x="2580" y="2180"/>
                <a:ext cx="66" cy="46"/>
              </a:xfrm>
              <a:custGeom>
                <a:avLst/>
                <a:gdLst/>
                <a:ahLst/>
                <a:cxnLst>
                  <a:cxn ang="0">
                    <a:pos x="74" y="0"/>
                  </a:cxn>
                  <a:cxn ang="0">
                    <a:pos x="589" y="285"/>
                  </a:cxn>
                  <a:cxn ang="0">
                    <a:pos x="513" y="420"/>
                  </a:cxn>
                  <a:cxn ang="0">
                    <a:pos x="0" y="136"/>
                  </a:cxn>
                  <a:cxn ang="0">
                    <a:pos x="74" y="0"/>
                  </a:cxn>
                </a:cxnLst>
                <a:rect l="0" t="0" r="r" b="b"/>
                <a:pathLst>
                  <a:path w="589" h="420">
                    <a:moveTo>
                      <a:pt x="74" y="0"/>
                    </a:moveTo>
                    <a:lnTo>
                      <a:pt x="589" y="285"/>
                    </a:lnTo>
                    <a:lnTo>
                      <a:pt x="513" y="420"/>
                    </a:lnTo>
                    <a:lnTo>
                      <a:pt x="0" y="136"/>
                    </a:lnTo>
                    <a:lnTo>
                      <a:pt x="74"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62" name="Freeform 199">
                <a:extLst>
                  <a:ext uri="{FF2B5EF4-FFF2-40B4-BE49-F238E27FC236}">
                    <a16:creationId xmlns:a16="http://schemas.microsoft.com/office/drawing/2014/main" xmlns="" id="{3F16E623-A54C-4805-A972-06D6972C9B5A}"/>
                  </a:ext>
                </a:extLst>
              </p:cNvPr>
              <p:cNvSpPr>
                <a:spLocks/>
              </p:cNvSpPr>
              <p:nvPr/>
            </p:nvSpPr>
            <p:spPr bwMode="auto">
              <a:xfrm>
                <a:off x="2371" y="2232"/>
                <a:ext cx="47" cy="66"/>
              </a:xfrm>
              <a:custGeom>
                <a:avLst/>
                <a:gdLst/>
                <a:ahLst/>
                <a:cxnLst>
                  <a:cxn ang="0">
                    <a:pos x="285" y="0"/>
                  </a:cxn>
                  <a:cxn ang="0">
                    <a:pos x="420" y="75"/>
                  </a:cxn>
                  <a:cxn ang="0">
                    <a:pos x="135" y="590"/>
                  </a:cxn>
                  <a:cxn ang="0">
                    <a:pos x="0" y="515"/>
                  </a:cxn>
                  <a:cxn ang="0">
                    <a:pos x="285" y="0"/>
                  </a:cxn>
                </a:cxnLst>
                <a:rect l="0" t="0" r="r" b="b"/>
                <a:pathLst>
                  <a:path w="420" h="590">
                    <a:moveTo>
                      <a:pt x="285" y="0"/>
                    </a:moveTo>
                    <a:lnTo>
                      <a:pt x="420" y="75"/>
                    </a:lnTo>
                    <a:lnTo>
                      <a:pt x="135" y="590"/>
                    </a:lnTo>
                    <a:lnTo>
                      <a:pt x="0" y="515"/>
                    </a:lnTo>
                    <a:lnTo>
                      <a:pt x="285"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63" name="Freeform 200">
                <a:extLst>
                  <a:ext uri="{FF2B5EF4-FFF2-40B4-BE49-F238E27FC236}">
                    <a16:creationId xmlns:a16="http://schemas.microsoft.com/office/drawing/2014/main" xmlns="" id="{A6409EFF-7172-49A0-96BE-B69857AF863F}"/>
                  </a:ext>
                </a:extLst>
              </p:cNvPr>
              <p:cNvSpPr>
                <a:spLocks/>
              </p:cNvSpPr>
              <p:nvPr/>
            </p:nvSpPr>
            <p:spPr bwMode="auto">
              <a:xfrm>
                <a:off x="2301" y="2176"/>
                <a:ext cx="65" cy="49"/>
              </a:xfrm>
              <a:custGeom>
                <a:avLst/>
                <a:gdLst/>
                <a:ahLst/>
                <a:cxnLst>
                  <a:cxn ang="0">
                    <a:pos x="498" y="0"/>
                  </a:cxn>
                  <a:cxn ang="0">
                    <a:pos x="580" y="131"/>
                  </a:cxn>
                  <a:cxn ang="0">
                    <a:pos x="81" y="442"/>
                  </a:cxn>
                  <a:cxn ang="0">
                    <a:pos x="0" y="312"/>
                  </a:cxn>
                  <a:cxn ang="0">
                    <a:pos x="498" y="0"/>
                  </a:cxn>
                </a:cxnLst>
                <a:rect l="0" t="0" r="r" b="b"/>
                <a:pathLst>
                  <a:path w="580" h="442">
                    <a:moveTo>
                      <a:pt x="498" y="0"/>
                    </a:moveTo>
                    <a:lnTo>
                      <a:pt x="580" y="131"/>
                    </a:lnTo>
                    <a:lnTo>
                      <a:pt x="81" y="442"/>
                    </a:lnTo>
                    <a:lnTo>
                      <a:pt x="0" y="312"/>
                    </a:lnTo>
                    <a:lnTo>
                      <a:pt x="498"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64" name="Freeform 201">
                <a:extLst>
                  <a:ext uri="{FF2B5EF4-FFF2-40B4-BE49-F238E27FC236}">
                    <a16:creationId xmlns:a16="http://schemas.microsoft.com/office/drawing/2014/main" xmlns="" id="{F5B7C978-F620-4224-9159-1572946EB85C}"/>
                  </a:ext>
                </a:extLst>
              </p:cNvPr>
              <p:cNvSpPr>
                <a:spLocks/>
              </p:cNvSpPr>
              <p:nvPr/>
            </p:nvSpPr>
            <p:spPr bwMode="auto">
              <a:xfrm>
                <a:off x="2578" y="2025"/>
                <a:ext cx="65" cy="47"/>
              </a:xfrm>
              <a:custGeom>
                <a:avLst/>
                <a:gdLst/>
                <a:ahLst/>
                <a:cxnLst>
                  <a:cxn ang="0">
                    <a:pos x="508" y="0"/>
                  </a:cxn>
                  <a:cxn ang="0">
                    <a:pos x="585" y="133"/>
                  </a:cxn>
                  <a:cxn ang="0">
                    <a:pos x="77" y="427"/>
                  </a:cxn>
                  <a:cxn ang="0">
                    <a:pos x="0" y="293"/>
                  </a:cxn>
                  <a:cxn ang="0">
                    <a:pos x="508" y="0"/>
                  </a:cxn>
                </a:cxnLst>
                <a:rect l="0" t="0" r="r" b="b"/>
                <a:pathLst>
                  <a:path w="585" h="427">
                    <a:moveTo>
                      <a:pt x="508" y="0"/>
                    </a:moveTo>
                    <a:lnTo>
                      <a:pt x="585" y="133"/>
                    </a:lnTo>
                    <a:lnTo>
                      <a:pt x="77" y="427"/>
                    </a:lnTo>
                    <a:lnTo>
                      <a:pt x="0" y="293"/>
                    </a:lnTo>
                    <a:lnTo>
                      <a:pt x="508"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65" name="Freeform 202">
                <a:extLst>
                  <a:ext uri="{FF2B5EF4-FFF2-40B4-BE49-F238E27FC236}">
                    <a16:creationId xmlns:a16="http://schemas.microsoft.com/office/drawing/2014/main" xmlns="" id="{075A01DA-B050-4FE2-ABAC-611A1BF32338}"/>
                  </a:ext>
                </a:extLst>
              </p:cNvPr>
              <p:cNvSpPr>
                <a:spLocks/>
              </p:cNvSpPr>
              <p:nvPr/>
            </p:nvSpPr>
            <p:spPr bwMode="auto">
              <a:xfrm>
                <a:off x="2528" y="1958"/>
                <a:ext cx="47" cy="65"/>
              </a:xfrm>
              <a:custGeom>
                <a:avLst/>
                <a:gdLst/>
                <a:ahLst/>
                <a:cxnLst>
                  <a:cxn ang="0">
                    <a:pos x="284" y="0"/>
                  </a:cxn>
                  <a:cxn ang="0">
                    <a:pos x="420" y="75"/>
                  </a:cxn>
                  <a:cxn ang="0">
                    <a:pos x="135" y="590"/>
                  </a:cxn>
                  <a:cxn ang="0">
                    <a:pos x="0" y="515"/>
                  </a:cxn>
                  <a:cxn ang="0">
                    <a:pos x="284" y="0"/>
                  </a:cxn>
                </a:cxnLst>
                <a:rect l="0" t="0" r="r" b="b"/>
                <a:pathLst>
                  <a:path w="420" h="590">
                    <a:moveTo>
                      <a:pt x="284" y="0"/>
                    </a:moveTo>
                    <a:lnTo>
                      <a:pt x="420" y="75"/>
                    </a:lnTo>
                    <a:lnTo>
                      <a:pt x="135" y="590"/>
                    </a:lnTo>
                    <a:lnTo>
                      <a:pt x="0" y="515"/>
                    </a:lnTo>
                    <a:lnTo>
                      <a:pt x="284"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66" name="Freeform 203">
                <a:extLst>
                  <a:ext uri="{FF2B5EF4-FFF2-40B4-BE49-F238E27FC236}">
                    <a16:creationId xmlns:a16="http://schemas.microsoft.com/office/drawing/2014/main" xmlns="" id="{0330E4A5-9B41-4044-B7A8-5650ED8D8EE1}"/>
                  </a:ext>
                </a:extLst>
              </p:cNvPr>
              <p:cNvSpPr>
                <a:spLocks/>
              </p:cNvSpPr>
              <p:nvPr/>
            </p:nvSpPr>
            <p:spPr bwMode="auto">
              <a:xfrm>
                <a:off x="2368" y="2022"/>
                <a:ext cx="212" cy="213"/>
              </a:xfrm>
              <a:custGeom>
                <a:avLst/>
                <a:gdLst/>
                <a:ahLst/>
                <a:cxnLst>
                  <a:cxn ang="0">
                    <a:pos x="1033" y="3"/>
                  </a:cxn>
                  <a:cxn ang="0">
                    <a:pos x="1184" y="27"/>
                  </a:cxn>
                  <a:cxn ang="0">
                    <a:pos x="1326" y="75"/>
                  </a:cxn>
                  <a:cxn ang="0">
                    <a:pos x="1457" y="143"/>
                  </a:cxn>
                  <a:cxn ang="0">
                    <a:pos x="1575" y="230"/>
                  </a:cxn>
                  <a:cxn ang="0">
                    <a:pos x="1679" y="334"/>
                  </a:cxn>
                  <a:cxn ang="0">
                    <a:pos x="1765" y="452"/>
                  </a:cxn>
                  <a:cxn ang="0">
                    <a:pos x="1834" y="583"/>
                  </a:cxn>
                  <a:cxn ang="0">
                    <a:pos x="1880" y="725"/>
                  </a:cxn>
                  <a:cxn ang="0">
                    <a:pos x="1905" y="876"/>
                  </a:cxn>
                  <a:cxn ang="0">
                    <a:pos x="1905" y="1033"/>
                  </a:cxn>
                  <a:cxn ang="0">
                    <a:pos x="1880" y="1185"/>
                  </a:cxn>
                  <a:cxn ang="0">
                    <a:pos x="1834" y="1327"/>
                  </a:cxn>
                  <a:cxn ang="0">
                    <a:pos x="1765" y="1457"/>
                  </a:cxn>
                  <a:cxn ang="0">
                    <a:pos x="1679" y="1576"/>
                  </a:cxn>
                  <a:cxn ang="0">
                    <a:pos x="1575" y="1680"/>
                  </a:cxn>
                  <a:cxn ang="0">
                    <a:pos x="1457" y="1766"/>
                  </a:cxn>
                  <a:cxn ang="0">
                    <a:pos x="1326" y="1834"/>
                  </a:cxn>
                  <a:cxn ang="0">
                    <a:pos x="1184" y="1882"/>
                  </a:cxn>
                  <a:cxn ang="0">
                    <a:pos x="1033" y="1906"/>
                  </a:cxn>
                  <a:cxn ang="0">
                    <a:pos x="876" y="1906"/>
                  </a:cxn>
                  <a:cxn ang="0">
                    <a:pos x="724" y="1882"/>
                  </a:cxn>
                  <a:cxn ang="0">
                    <a:pos x="582" y="1834"/>
                  </a:cxn>
                  <a:cxn ang="0">
                    <a:pos x="452" y="1766"/>
                  </a:cxn>
                  <a:cxn ang="0">
                    <a:pos x="333" y="1680"/>
                  </a:cxn>
                  <a:cxn ang="0">
                    <a:pos x="229" y="1576"/>
                  </a:cxn>
                  <a:cxn ang="0">
                    <a:pos x="143" y="1457"/>
                  </a:cxn>
                  <a:cxn ang="0">
                    <a:pos x="74" y="1327"/>
                  </a:cxn>
                  <a:cxn ang="0">
                    <a:pos x="28" y="1185"/>
                  </a:cxn>
                  <a:cxn ang="0">
                    <a:pos x="3" y="1033"/>
                  </a:cxn>
                  <a:cxn ang="0">
                    <a:pos x="3" y="876"/>
                  </a:cxn>
                  <a:cxn ang="0">
                    <a:pos x="28" y="725"/>
                  </a:cxn>
                  <a:cxn ang="0">
                    <a:pos x="74" y="583"/>
                  </a:cxn>
                  <a:cxn ang="0">
                    <a:pos x="143" y="452"/>
                  </a:cxn>
                  <a:cxn ang="0">
                    <a:pos x="229" y="334"/>
                  </a:cxn>
                  <a:cxn ang="0">
                    <a:pos x="333" y="230"/>
                  </a:cxn>
                  <a:cxn ang="0">
                    <a:pos x="452" y="143"/>
                  </a:cxn>
                  <a:cxn ang="0">
                    <a:pos x="582" y="75"/>
                  </a:cxn>
                  <a:cxn ang="0">
                    <a:pos x="724" y="27"/>
                  </a:cxn>
                  <a:cxn ang="0">
                    <a:pos x="876" y="3"/>
                  </a:cxn>
                </a:cxnLst>
                <a:rect l="0" t="0" r="r" b="b"/>
                <a:pathLst>
                  <a:path w="1908" h="1909">
                    <a:moveTo>
                      <a:pt x="955" y="0"/>
                    </a:moveTo>
                    <a:lnTo>
                      <a:pt x="1033" y="3"/>
                    </a:lnTo>
                    <a:lnTo>
                      <a:pt x="1109" y="12"/>
                    </a:lnTo>
                    <a:lnTo>
                      <a:pt x="1184" y="27"/>
                    </a:lnTo>
                    <a:lnTo>
                      <a:pt x="1256" y="48"/>
                    </a:lnTo>
                    <a:lnTo>
                      <a:pt x="1326" y="75"/>
                    </a:lnTo>
                    <a:lnTo>
                      <a:pt x="1393" y="107"/>
                    </a:lnTo>
                    <a:lnTo>
                      <a:pt x="1457" y="143"/>
                    </a:lnTo>
                    <a:lnTo>
                      <a:pt x="1518" y="184"/>
                    </a:lnTo>
                    <a:lnTo>
                      <a:pt x="1575" y="230"/>
                    </a:lnTo>
                    <a:lnTo>
                      <a:pt x="1629" y="280"/>
                    </a:lnTo>
                    <a:lnTo>
                      <a:pt x="1679" y="334"/>
                    </a:lnTo>
                    <a:lnTo>
                      <a:pt x="1724" y="391"/>
                    </a:lnTo>
                    <a:lnTo>
                      <a:pt x="1765" y="452"/>
                    </a:lnTo>
                    <a:lnTo>
                      <a:pt x="1802" y="516"/>
                    </a:lnTo>
                    <a:lnTo>
                      <a:pt x="1834" y="583"/>
                    </a:lnTo>
                    <a:lnTo>
                      <a:pt x="1859" y="653"/>
                    </a:lnTo>
                    <a:lnTo>
                      <a:pt x="1880" y="725"/>
                    </a:lnTo>
                    <a:lnTo>
                      <a:pt x="1895" y="800"/>
                    </a:lnTo>
                    <a:lnTo>
                      <a:pt x="1905" y="876"/>
                    </a:lnTo>
                    <a:lnTo>
                      <a:pt x="1908" y="954"/>
                    </a:lnTo>
                    <a:lnTo>
                      <a:pt x="1905" y="1033"/>
                    </a:lnTo>
                    <a:lnTo>
                      <a:pt x="1895" y="1109"/>
                    </a:lnTo>
                    <a:lnTo>
                      <a:pt x="1880" y="1185"/>
                    </a:lnTo>
                    <a:lnTo>
                      <a:pt x="1859" y="1257"/>
                    </a:lnTo>
                    <a:lnTo>
                      <a:pt x="1834" y="1327"/>
                    </a:lnTo>
                    <a:lnTo>
                      <a:pt x="1802" y="1394"/>
                    </a:lnTo>
                    <a:lnTo>
                      <a:pt x="1765" y="1457"/>
                    </a:lnTo>
                    <a:lnTo>
                      <a:pt x="1724" y="1519"/>
                    </a:lnTo>
                    <a:lnTo>
                      <a:pt x="1679" y="1576"/>
                    </a:lnTo>
                    <a:lnTo>
                      <a:pt x="1629" y="1630"/>
                    </a:lnTo>
                    <a:lnTo>
                      <a:pt x="1575" y="1680"/>
                    </a:lnTo>
                    <a:lnTo>
                      <a:pt x="1518" y="1726"/>
                    </a:lnTo>
                    <a:lnTo>
                      <a:pt x="1457" y="1766"/>
                    </a:lnTo>
                    <a:lnTo>
                      <a:pt x="1393" y="1803"/>
                    </a:lnTo>
                    <a:lnTo>
                      <a:pt x="1326" y="1834"/>
                    </a:lnTo>
                    <a:lnTo>
                      <a:pt x="1256" y="1860"/>
                    </a:lnTo>
                    <a:lnTo>
                      <a:pt x="1184" y="1882"/>
                    </a:lnTo>
                    <a:lnTo>
                      <a:pt x="1109" y="1897"/>
                    </a:lnTo>
                    <a:lnTo>
                      <a:pt x="1033" y="1906"/>
                    </a:lnTo>
                    <a:lnTo>
                      <a:pt x="955" y="1909"/>
                    </a:lnTo>
                    <a:lnTo>
                      <a:pt x="876" y="1906"/>
                    </a:lnTo>
                    <a:lnTo>
                      <a:pt x="800" y="1897"/>
                    </a:lnTo>
                    <a:lnTo>
                      <a:pt x="724" y="1882"/>
                    </a:lnTo>
                    <a:lnTo>
                      <a:pt x="652" y="1860"/>
                    </a:lnTo>
                    <a:lnTo>
                      <a:pt x="582" y="1834"/>
                    </a:lnTo>
                    <a:lnTo>
                      <a:pt x="516" y="1803"/>
                    </a:lnTo>
                    <a:lnTo>
                      <a:pt x="452" y="1766"/>
                    </a:lnTo>
                    <a:lnTo>
                      <a:pt x="390" y="1726"/>
                    </a:lnTo>
                    <a:lnTo>
                      <a:pt x="333" y="1680"/>
                    </a:lnTo>
                    <a:lnTo>
                      <a:pt x="279" y="1630"/>
                    </a:lnTo>
                    <a:lnTo>
                      <a:pt x="229" y="1576"/>
                    </a:lnTo>
                    <a:lnTo>
                      <a:pt x="184" y="1519"/>
                    </a:lnTo>
                    <a:lnTo>
                      <a:pt x="143" y="1457"/>
                    </a:lnTo>
                    <a:lnTo>
                      <a:pt x="106" y="1394"/>
                    </a:lnTo>
                    <a:lnTo>
                      <a:pt x="74" y="1327"/>
                    </a:lnTo>
                    <a:lnTo>
                      <a:pt x="49" y="1257"/>
                    </a:lnTo>
                    <a:lnTo>
                      <a:pt x="28" y="1185"/>
                    </a:lnTo>
                    <a:lnTo>
                      <a:pt x="12" y="1109"/>
                    </a:lnTo>
                    <a:lnTo>
                      <a:pt x="3" y="1033"/>
                    </a:lnTo>
                    <a:lnTo>
                      <a:pt x="0" y="954"/>
                    </a:lnTo>
                    <a:lnTo>
                      <a:pt x="3" y="876"/>
                    </a:lnTo>
                    <a:lnTo>
                      <a:pt x="12" y="800"/>
                    </a:lnTo>
                    <a:lnTo>
                      <a:pt x="28" y="725"/>
                    </a:lnTo>
                    <a:lnTo>
                      <a:pt x="49" y="653"/>
                    </a:lnTo>
                    <a:lnTo>
                      <a:pt x="74" y="583"/>
                    </a:lnTo>
                    <a:lnTo>
                      <a:pt x="106" y="516"/>
                    </a:lnTo>
                    <a:lnTo>
                      <a:pt x="143" y="452"/>
                    </a:lnTo>
                    <a:lnTo>
                      <a:pt x="184" y="391"/>
                    </a:lnTo>
                    <a:lnTo>
                      <a:pt x="229" y="334"/>
                    </a:lnTo>
                    <a:lnTo>
                      <a:pt x="279" y="280"/>
                    </a:lnTo>
                    <a:lnTo>
                      <a:pt x="333" y="230"/>
                    </a:lnTo>
                    <a:lnTo>
                      <a:pt x="390" y="184"/>
                    </a:lnTo>
                    <a:lnTo>
                      <a:pt x="452" y="143"/>
                    </a:lnTo>
                    <a:lnTo>
                      <a:pt x="516" y="107"/>
                    </a:lnTo>
                    <a:lnTo>
                      <a:pt x="582" y="75"/>
                    </a:lnTo>
                    <a:lnTo>
                      <a:pt x="652" y="48"/>
                    </a:lnTo>
                    <a:lnTo>
                      <a:pt x="724" y="27"/>
                    </a:lnTo>
                    <a:lnTo>
                      <a:pt x="800" y="12"/>
                    </a:lnTo>
                    <a:lnTo>
                      <a:pt x="876" y="3"/>
                    </a:lnTo>
                    <a:lnTo>
                      <a:pt x="955"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grpSp>
      </p:grpSp>
      <p:grpSp>
        <p:nvGrpSpPr>
          <p:cNvPr id="67" name="Group 203">
            <a:extLst>
              <a:ext uri="{FF2B5EF4-FFF2-40B4-BE49-F238E27FC236}">
                <a16:creationId xmlns:a16="http://schemas.microsoft.com/office/drawing/2014/main" xmlns="" id="{85F8EFE8-0795-4E82-986F-0868E47CB374}"/>
              </a:ext>
            </a:extLst>
          </p:cNvPr>
          <p:cNvGrpSpPr/>
          <p:nvPr/>
        </p:nvGrpSpPr>
        <p:grpSpPr>
          <a:xfrm>
            <a:off x="1229133" y="2873804"/>
            <a:ext cx="1948889" cy="1153485"/>
            <a:chOff x="3460016" y="4121834"/>
            <a:chExt cx="1948889" cy="1153485"/>
          </a:xfrm>
        </p:grpSpPr>
        <p:sp>
          <p:nvSpPr>
            <p:cNvPr id="68" name="Oval 104">
              <a:extLst>
                <a:ext uri="{FF2B5EF4-FFF2-40B4-BE49-F238E27FC236}">
                  <a16:creationId xmlns:a16="http://schemas.microsoft.com/office/drawing/2014/main" xmlns="" id="{89A1E7FB-CD09-457C-9F3C-90DD1B5CBB88}"/>
                </a:ext>
              </a:extLst>
            </p:cNvPr>
            <p:cNvSpPr/>
            <p:nvPr/>
          </p:nvSpPr>
          <p:spPr>
            <a:xfrm>
              <a:off x="3460016" y="4121834"/>
              <a:ext cx="872833" cy="727353"/>
            </a:xfrm>
            <a:prstGeom prst="ellipse">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sp>
          <p:nvSpPr>
            <p:cNvPr id="69" name="TextBox 105">
              <a:extLst>
                <a:ext uri="{FF2B5EF4-FFF2-40B4-BE49-F238E27FC236}">
                  <a16:creationId xmlns:a16="http://schemas.microsoft.com/office/drawing/2014/main" xmlns="" id="{2C458AAC-5E63-42E5-B9D3-C7A03BD8C0AF}"/>
                </a:ext>
              </a:extLst>
            </p:cNvPr>
            <p:cNvSpPr txBox="1"/>
            <p:nvPr/>
          </p:nvSpPr>
          <p:spPr>
            <a:xfrm>
              <a:off x="3481631" y="4875209"/>
              <a:ext cx="1927274" cy="400110"/>
            </a:xfrm>
            <a:prstGeom prst="rect">
              <a:avLst/>
            </a:prstGeom>
            <a:noFill/>
          </p:spPr>
          <p:txBody>
            <a:bodyPr wrap="square" rtlCol="0">
              <a:spAutoFit/>
            </a:bodyPr>
            <a:lstStyle/>
            <a:p>
              <a:pPr fontAlgn="base">
                <a:spcBef>
                  <a:spcPct val="0"/>
                </a:spcBef>
                <a:spcAft>
                  <a:spcPct val="0"/>
                </a:spcAft>
              </a:pPr>
              <a:r>
                <a:rPr lang="fr-FR" sz="1000" b="1">
                  <a:solidFill>
                    <a:prstClr val="black"/>
                  </a:solidFill>
                  <a:cs typeface="Arial" charset="0"/>
                </a:rPr>
                <a:t>Déjeuner / diner </a:t>
              </a:r>
            </a:p>
            <a:p>
              <a:pPr fontAlgn="base">
                <a:spcBef>
                  <a:spcPct val="0"/>
                </a:spcBef>
                <a:spcAft>
                  <a:spcPct val="0"/>
                </a:spcAft>
              </a:pPr>
              <a:r>
                <a:rPr lang="fr-FR" sz="1000" b="1">
                  <a:solidFill>
                    <a:prstClr val="black"/>
                  </a:solidFill>
                  <a:cs typeface="Arial" charset="0"/>
                </a:rPr>
                <a:t>à la maison</a:t>
              </a:r>
            </a:p>
          </p:txBody>
        </p:sp>
        <p:grpSp>
          <p:nvGrpSpPr>
            <p:cNvPr id="70" name="noun_project_1173.eps">
              <a:extLst>
                <a:ext uri="{FF2B5EF4-FFF2-40B4-BE49-F238E27FC236}">
                  <a16:creationId xmlns:a16="http://schemas.microsoft.com/office/drawing/2014/main" xmlns="" id="{65C20223-CD20-4D19-B26D-CF66F4FFA03C}"/>
                </a:ext>
              </a:extLst>
            </p:cNvPr>
            <p:cNvGrpSpPr>
              <a:grpSpLocks/>
            </p:cNvGrpSpPr>
            <p:nvPr/>
          </p:nvGrpSpPr>
          <p:grpSpPr bwMode="auto">
            <a:xfrm>
              <a:off x="3578632" y="4276578"/>
              <a:ext cx="599474" cy="394880"/>
              <a:chOff x="693" y="1939"/>
              <a:chExt cx="313" cy="155"/>
            </a:xfrm>
          </p:grpSpPr>
          <p:sp>
            <p:nvSpPr>
              <p:cNvPr id="71" name="Freeform 379">
                <a:extLst>
                  <a:ext uri="{FF2B5EF4-FFF2-40B4-BE49-F238E27FC236}">
                    <a16:creationId xmlns:a16="http://schemas.microsoft.com/office/drawing/2014/main" xmlns="" id="{E7DF1A8A-77FA-4DA4-9E73-DC23031587B1}"/>
                  </a:ext>
                </a:extLst>
              </p:cNvPr>
              <p:cNvSpPr>
                <a:spLocks/>
              </p:cNvSpPr>
              <p:nvPr/>
            </p:nvSpPr>
            <p:spPr bwMode="auto">
              <a:xfrm>
                <a:off x="739" y="1939"/>
                <a:ext cx="28" cy="28"/>
              </a:xfrm>
              <a:custGeom>
                <a:avLst/>
                <a:gdLst/>
                <a:ahLst/>
                <a:cxnLst>
                  <a:cxn ang="0">
                    <a:pos x="155" y="0"/>
                  </a:cxn>
                  <a:cxn ang="0">
                    <a:pos x="185" y="3"/>
                  </a:cxn>
                  <a:cxn ang="0">
                    <a:pos x="214" y="13"/>
                  </a:cxn>
                  <a:cxn ang="0">
                    <a:pos x="240" y="26"/>
                  </a:cxn>
                  <a:cxn ang="0">
                    <a:pos x="262" y="45"/>
                  </a:cxn>
                  <a:cxn ang="0">
                    <a:pos x="281" y="67"/>
                  </a:cxn>
                  <a:cxn ang="0">
                    <a:pos x="295" y="94"/>
                  </a:cxn>
                  <a:cxn ang="0">
                    <a:pos x="305" y="122"/>
                  </a:cxn>
                  <a:cxn ang="0">
                    <a:pos x="308" y="153"/>
                  </a:cxn>
                  <a:cxn ang="0">
                    <a:pos x="305" y="185"/>
                  </a:cxn>
                  <a:cxn ang="0">
                    <a:pos x="295" y="213"/>
                  </a:cxn>
                  <a:cxn ang="0">
                    <a:pos x="281" y="239"/>
                  </a:cxn>
                  <a:cxn ang="0">
                    <a:pos x="262" y="262"/>
                  </a:cxn>
                  <a:cxn ang="0">
                    <a:pos x="240" y="281"/>
                  </a:cxn>
                  <a:cxn ang="0">
                    <a:pos x="214" y="294"/>
                  </a:cxn>
                  <a:cxn ang="0">
                    <a:pos x="185" y="304"/>
                  </a:cxn>
                  <a:cxn ang="0">
                    <a:pos x="155" y="307"/>
                  </a:cxn>
                  <a:cxn ang="0">
                    <a:pos x="123" y="304"/>
                  </a:cxn>
                  <a:cxn ang="0">
                    <a:pos x="94" y="294"/>
                  </a:cxn>
                  <a:cxn ang="0">
                    <a:pos x="68" y="281"/>
                  </a:cxn>
                  <a:cxn ang="0">
                    <a:pos x="46" y="262"/>
                  </a:cxn>
                  <a:cxn ang="0">
                    <a:pos x="27" y="239"/>
                  </a:cxn>
                  <a:cxn ang="0">
                    <a:pos x="13" y="213"/>
                  </a:cxn>
                  <a:cxn ang="0">
                    <a:pos x="3" y="185"/>
                  </a:cxn>
                  <a:cxn ang="0">
                    <a:pos x="0" y="153"/>
                  </a:cxn>
                  <a:cxn ang="0">
                    <a:pos x="3" y="122"/>
                  </a:cxn>
                  <a:cxn ang="0">
                    <a:pos x="13" y="94"/>
                  </a:cxn>
                  <a:cxn ang="0">
                    <a:pos x="27" y="67"/>
                  </a:cxn>
                  <a:cxn ang="0">
                    <a:pos x="46" y="45"/>
                  </a:cxn>
                  <a:cxn ang="0">
                    <a:pos x="68" y="26"/>
                  </a:cxn>
                  <a:cxn ang="0">
                    <a:pos x="94" y="13"/>
                  </a:cxn>
                  <a:cxn ang="0">
                    <a:pos x="123" y="3"/>
                  </a:cxn>
                  <a:cxn ang="0">
                    <a:pos x="155" y="0"/>
                  </a:cxn>
                </a:cxnLst>
                <a:rect l="0" t="0" r="r" b="b"/>
                <a:pathLst>
                  <a:path w="308" h="307">
                    <a:moveTo>
                      <a:pt x="155" y="0"/>
                    </a:moveTo>
                    <a:lnTo>
                      <a:pt x="185" y="3"/>
                    </a:lnTo>
                    <a:lnTo>
                      <a:pt x="214" y="13"/>
                    </a:lnTo>
                    <a:lnTo>
                      <a:pt x="240" y="26"/>
                    </a:lnTo>
                    <a:lnTo>
                      <a:pt x="262" y="45"/>
                    </a:lnTo>
                    <a:lnTo>
                      <a:pt x="281" y="67"/>
                    </a:lnTo>
                    <a:lnTo>
                      <a:pt x="295" y="94"/>
                    </a:lnTo>
                    <a:lnTo>
                      <a:pt x="305" y="122"/>
                    </a:lnTo>
                    <a:lnTo>
                      <a:pt x="308" y="153"/>
                    </a:lnTo>
                    <a:lnTo>
                      <a:pt x="305" y="185"/>
                    </a:lnTo>
                    <a:lnTo>
                      <a:pt x="295" y="213"/>
                    </a:lnTo>
                    <a:lnTo>
                      <a:pt x="281" y="239"/>
                    </a:lnTo>
                    <a:lnTo>
                      <a:pt x="262" y="262"/>
                    </a:lnTo>
                    <a:lnTo>
                      <a:pt x="240" y="281"/>
                    </a:lnTo>
                    <a:lnTo>
                      <a:pt x="214" y="294"/>
                    </a:lnTo>
                    <a:lnTo>
                      <a:pt x="185" y="304"/>
                    </a:lnTo>
                    <a:lnTo>
                      <a:pt x="155" y="307"/>
                    </a:lnTo>
                    <a:lnTo>
                      <a:pt x="123" y="304"/>
                    </a:lnTo>
                    <a:lnTo>
                      <a:pt x="94" y="294"/>
                    </a:lnTo>
                    <a:lnTo>
                      <a:pt x="68" y="281"/>
                    </a:lnTo>
                    <a:lnTo>
                      <a:pt x="46" y="262"/>
                    </a:lnTo>
                    <a:lnTo>
                      <a:pt x="27" y="239"/>
                    </a:lnTo>
                    <a:lnTo>
                      <a:pt x="13" y="213"/>
                    </a:lnTo>
                    <a:lnTo>
                      <a:pt x="3" y="185"/>
                    </a:lnTo>
                    <a:lnTo>
                      <a:pt x="0" y="153"/>
                    </a:lnTo>
                    <a:lnTo>
                      <a:pt x="3" y="122"/>
                    </a:lnTo>
                    <a:lnTo>
                      <a:pt x="13" y="94"/>
                    </a:lnTo>
                    <a:lnTo>
                      <a:pt x="27" y="67"/>
                    </a:lnTo>
                    <a:lnTo>
                      <a:pt x="46" y="45"/>
                    </a:lnTo>
                    <a:lnTo>
                      <a:pt x="68" y="26"/>
                    </a:lnTo>
                    <a:lnTo>
                      <a:pt x="94" y="13"/>
                    </a:lnTo>
                    <a:lnTo>
                      <a:pt x="123" y="3"/>
                    </a:lnTo>
                    <a:lnTo>
                      <a:pt x="155"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72" name="Freeform 380">
                <a:extLst>
                  <a:ext uri="{FF2B5EF4-FFF2-40B4-BE49-F238E27FC236}">
                    <a16:creationId xmlns:a16="http://schemas.microsoft.com/office/drawing/2014/main" xmlns="" id="{B2B76695-E497-48BF-8468-F43765FC55C4}"/>
                  </a:ext>
                </a:extLst>
              </p:cNvPr>
              <p:cNvSpPr>
                <a:spLocks/>
              </p:cNvSpPr>
              <p:nvPr/>
            </p:nvSpPr>
            <p:spPr bwMode="auto">
              <a:xfrm>
                <a:off x="947" y="1943"/>
                <a:ext cx="28" cy="27"/>
              </a:xfrm>
              <a:custGeom>
                <a:avLst/>
                <a:gdLst/>
                <a:ahLst/>
                <a:cxnLst>
                  <a:cxn ang="0">
                    <a:pos x="153" y="0"/>
                  </a:cxn>
                  <a:cxn ang="0">
                    <a:pos x="184" y="3"/>
                  </a:cxn>
                  <a:cxn ang="0">
                    <a:pos x="213" y="11"/>
                  </a:cxn>
                  <a:cxn ang="0">
                    <a:pos x="239" y="25"/>
                  </a:cxn>
                  <a:cxn ang="0">
                    <a:pos x="262" y="44"/>
                  </a:cxn>
                  <a:cxn ang="0">
                    <a:pos x="281" y="67"/>
                  </a:cxn>
                  <a:cxn ang="0">
                    <a:pos x="295" y="93"/>
                  </a:cxn>
                  <a:cxn ang="0">
                    <a:pos x="304" y="122"/>
                  </a:cxn>
                  <a:cxn ang="0">
                    <a:pos x="307" y="153"/>
                  </a:cxn>
                  <a:cxn ang="0">
                    <a:pos x="304" y="183"/>
                  </a:cxn>
                  <a:cxn ang="0">
                    <a:pos x="295" y="212"/>
                  </a:cxn>
                  <a:cxn ang="0">
                    <a:pos x="281" y="238"/>
                  </a:cxn>
                  <a:cxn ang="0">
                    <a:pos x="262" y="260"/>
                  </a:cxn>
                  <a:cxn ang="0">
                    <a:pos x="239" y="279"/>
                  </a:cxn>
                  <a:cxn ang="0">
                    <a:pos x="213" y="294"/>
                  </a:cxn>
                  <a:cxn ang="0">
                    <a:pos x="184" y="302"/>
                  </a:cxn>
                  <a:cxn ang="0">
                    <a:pos x="153" y="306"/>
                  </a:cxn>
                  <a:cxn ang="0">
                    <a:pos x="123" y="302"/>
                  </a:cxn>
                  <a:cxn ang="0">
                    <a:pos x="94" y="294"/>
                  </a:cxn>
                  <a:cxn ang="0">
                    <a:pos x="68" y="279"/>
                  </a:cxn>
                  <a:cxn ang="0">
                    <a:pos x="45" y="260"/>
                  </a:cxn>
                  <a:cxn ang="0">
                    <a:pos x="26" y="238"/>
                  </a:cxn>
                  <a:cxn ang="0">
                    <a:pos x="13" y="212"/>
                  </a:cxn>
                  <a:cxn ang="0">
                    <a:pos x="3" y="183"/>
                  </a:cxn>
                  <a:cxn ang="0">
                    <a:pos x="0" y="153"/>
                  </a:cxn>
                  <a:cxn ang="0">
                    <a:pos x="3" y="122"/>
                  </a:cxn>
                  <a:cxn ang="0">
                    <a:pos x="13" y="93"/>
                  </a:cxn>
                  <a:cxn ang="0">
                    <a:pos x="26" y="67"/>
                  </a:cxn>
                  <a:cxn ang="0">
                    <a:pos x="45" y="44"/>
                  </a:cxn>
                  <a:cxn ang="0">
                    <a:pos x="68" y="25"/>
                  </a:cxn>
                  <a:cxn ang="0">
                    <a:pos x="94" y="11"/>
                  </a:cxn>
                  <a:cxn ang="0">
                    <a:pos x="123" y="3"/>
                  </a:cxn>
                  <a:cxn ang="0">
                    <a:pos x="153" y="0"/>
                  </a:cxn>
                </a:cxnLst>
                <a:rect l="0" t="0" r="r" b="b"/>
                <a:pathLst>
                  <a:path w="307" h="306">
                    <a:moveTo>
                      <a:pt x="153" y="0"/>
                    </a:moveTo>
                    <a:lnTo>
                      <a:pt x="184" y="3"/>
                    </a:lnTo>
                    <a:lnTo>
                      <a:pt x="213" y="11"/>
                    </a:lnTo>
                    <a:lnTo>
                      <a:pt x="239" y="25"/>
                    </a:lnTo>
                    <a:lnTo>
                      <a:pt x="262" y="44"/>
                    </a:lnTo>
                    <a:lnTo>
                      <a:pt x="281" y="67"/>
                    </a:lnTo>
                    <a:lnTo>
                      <a:pt x="295" y="93"/>
                    </a:lnTo>
                    <a:lnTo>
                      <a:pt x="304" y="122"/>
                    </a:lnTo>
                    <a:lnTo>
                      <a:pt x="307" y="153"/>
                    </a:lnTo>
                    <a:lnTo>
                      <a:pt x="304" y="183"/>
                    </a:lnTo>
                    <a:lnTo>
                      <a:pt x="295" y="212"/>
                    </a:lnTo>
                    <a:lnTo>
                      <a:pt x="281" y="238"/>
                    </a:lnTo>
                    <a:lnTo>
                      <a:pt x="262" y="260"/>
                    </a:lnTo>
                    <a:lnTo>
                      <a:pt x="239" y="279"/>
                    </a:lnTo>
                    <a:lnTo>
                      <a:pt x="213" y="294"/>
                    </a:lnTo>
                    <a:lnTo>
                      <a:pt x="184" y="302"/>
                    </a:lnTo>
                    <a:lnTo>
                      <a:pt x="153" y="306"/>
                    </a:lnTo>
                    <a:lnTo>
                      <a:pt x="123" y="302"/>
                    </a:lnTo>
                    <a:lnTo>
                      <a:pt x="94" y="294"/>
                    </a:lnTo>
                    <a:lnTo>
                      <a:pt x="68" y="279"/>
                    </a:lnTo>
                    <a:lnTo>
                      <a:pt x="45" y="260"/>
                    </a:lnTo>
                    <a:lnTo>
                      <a:pt x="26" y="238"/>
                    </a:lnTo>
                    <a:lnTo>
                      <a:pt x="13" y="212"/>
                    </a:lnTo>
                    <a:lnTo>
                      <a:pt x="3" y="183"/>
                    </a:lnTo>
                    <a:lnTo>
                      <a:pt x="0" y="153"/>
                    </a:lnTo>
                    <a:lnTo>
                      <a:pt x="3" y="122"/>
                    </a:lnTo>
                    <a:lnTo>
                      <a:pt x="13" y="93"/>
                    </a:lnTo>
                    <a:lnTo>
                      <a:pt x="26" y="67"/>
                    </a:lnTo>
                    <a:lnTo>
                      <a:pt x="45" y="44"/>
                    </a:lnTo>
                    <a:lnTo>
                      <a:pt x="68" y="25"/>
                    </a:lnTo>
                    <a:lnTo>
                      <a:pt x="94" y="11"/>
                    </a:lnTo>
                    <a:lnTo>
                      <a:pt x="123" y="3"/>
                    </a:lnTo>
                    <a:lnTo>
                      <a:pt x="153"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73" name="Freeform 381">
                <a:extLst>
                  <a:ext uri="{FF2B5EF4-FFF2-40B4-BE49-F238E27FC236}">
                    <a16:creationId xmlns:a16="http://schemas.microsoft.com/office/drawing/2014/main" xmlns="" id="{E26625AE-963C-4251-A814-37F286C4ADA0}"/>
                  </a:ext>
                </a:extLst>
              </p:cNvPr>
              <p:cNvSpPr>
                <a:spLocks/>
              </p:cNvSpPr>
              <p:nvPr/>
            </p:nvSpPr>
            <p:spPr bwMode="auto">
              <a:xfrm>
                <a:off x="824" y="1998"/>
                <a:ext cx="5" cy="4"/>
              </a:xfrm>
              <a:custGeom>
                <a:avLst/>
                <a:gdLst/>
                <a:ahLst/>
                <a:cxnLst>
                  <a:cxn ang="0">
                    <a:pos x="17" y="0"/>
                  </a:cxn>
                  <a:cxn ang="0">
                    <a:pos x="51" y="0"/>
                  </a:cxn>
                  <a:cxn ang="0">
                    <a:pos x="33" y="41"/>
                  </a:cxn>
                  <a:cxn ang="0">
                    <a:pos x="0" y="41"/>
                  </a:cxn>
                  <a:cxn ang="0">
                    <a:pos x="17" y="0"/>
                  </a:cxn>
                </a:cxnLst>
                <a:rect l="0" t="0" r="r" b="b"/>
                <a:pathLst>
                  <a:path w="51" h="41">
                    <a:moveTo>
                      <a:pt x="17" y="0"/>
                    </a:moveTo>
                    <a:lnTo>
                      <a:pt x="51" y="0"/>
                    </a:lnTo>
                    <a:lnTo>
                      <a:pt x="33" y="41"/>
                    </a:lnTo>
                    <a:lnTo>
                      <a:pt x="0" y="41"/>
                    </a:lnTo>
                    <a:lnTo>
                      <a:pt x="17"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74" name="Freeform 382">
                <a:extLst>
                  <a:ext uri="{FF2B5EF4-FFF2-40B4-BE49-F238E27FC236}">
                    <a16:creationId xmlns:a16="http://schemas.microsoft.com/office/drawing/2014/main" xmlns="" id="{B1276AFE-716E-4B3C-A6E5-902E0EDF58DC}"/>
                  </a:ext>
                </a:extLst>
              </p:cNvPr>
              <p:cNvSpPr>
                <a:spLocks noEditPoints="1"/>
              </p:cNvSpPr>
              <p:nvPr/>
            </p:nvSpPr>
            <p:spPr bwMode="auto">
              <a:xfrm>
                <a:off x="715" y="1967"/>
                <a:ext cx="269" cy="127"/>
              </a:xfrm>
              <a:custGeom>
                <a:avLst/>
                <a:gdLst/>
                <a:ahLst/>
                <a:cxnLst>
                  <a:cxn ang="0">
                    <a:pos x="2212" y="442"/>
                  </a:cxn>
                  <a:cxn ang="0">
                    <a:pos x="2155" y="424"/>
                  </a:cxn>
                  <a:cxn ang="0">
                    <a:pos x="545" y="340"/>
                  </a:cxn>
                  <a:cxn ang="0">
                    <a:pos x="874" y="311"/>
                  </a:cxn>
                  <a:cxn ang="0">
                    <a:pos x="946" y="335"/>
                  </a:cxn>
                  <a:cxn ang="0">
                    <a:pos x="1010" y="380"/>
                  </a:cxn>
                  <a:cxn ang="0">
                    <a:pos x="750" y="442"/>
                  </a:cxn>
                  <a:cxn ang="0">
                    <a:pos x="855" y="422"/>
                  </a:cxn>
                  <a:cxn ang="0">
                    <a:pos x="1231" y="432"/>
                  </a:cxn>
                  <a:cxn ang="0">
                    <a:pos x="1602" y="440"/>
                  </a:cxn>
                  <a:cxn ang="0">
                    <a:pos x="1593" y="399"/>
                  </a:cxn>
                  <a:cxn ang="0">
                    <a:pos x="1549" y="350"/>
                  </a:cxn>
                  <a:cxn ang="0">
                    <a:pos x="1494" y="281"/>
                  </a:cxn>
                  <a:cxn ang="0">
                    <a:pos x="1258" y="340"/>
                  </a:cxn>
                  <a:cxn ang="0">
                    <a:pos x="1359" y="79"/>
                  </a:cxn>
                  <a:cxn ang="0">
                    <a:pos x="1179" y="340"/>
                  </a:cxn>
                  <a:cxn ang="0">
                    <a:pos x="1213" y="208"/>
                  </a:cxn>
                  <a:cxn ang="0">
                    <a:pos x="1260" y="107"/>
                  </a:cxn>
                  <a:cxn ang="0">
                    <a:pos x="1329" y="67"/>
                  </a:cxn>
                  <a:cxn ang="0">
                    <a:pos x="1807" y="67"/>
                  </a:cxn>
                  <a:cxn ang="0">
                    <a:pos x="1880" y="113"/>
                  </a:cxn>
                  <a:cxn ang="0">
                    <a:pos x="1928" y="223"/>
                  </a:cxn>
                  <a:cxn ang="0">
                    <a:pos x="1962" y="368"/>
                  </a:cxn>
                  <a:cxn ang="0">
                    <a:pos x="2130" y="400"/>
                  </a:cxn>
                  <a:cxn ang="0">
                    <a:pos x="2114" y="340"/>
                  </a:cxn>
                  <a:cxn ang="0">
                    <a:pos x="2188" y="281"/>
                  </a:cxn>
                  <a:cxn ang="0">
                    <a:pos x="2352" y="340"/>
                  </a:cxn>
                  <a:cxn ang="0">
                    <a:pos x="2762" y="67"/>
                  </a:cxn>
                  <a:cxn ang="0">
                    <a:pos x="2869" y="39"/>
                  </a:cxn>
                  <a:cxn ang="0">
                    <a:pos x="2889" y="69"/>
                  </a:cxn>
                  <a:cxn ang="0">
                    <a:pos x="2915" y="144"/>
                  </a:cxn>
                  <a:cxn ang="0">
                    <a:pos x="2942" y="279"/>
                  </a:cxn>
                  <a:cxn ang="0">
                    <a:pos x="2961" y="493"/>
                  </a:cxn>
                  <a:cxn ang="0">
                    <a:pos x="2966" y="749"/>
                  </a:cxn>
                  <a:cxn ang="0">
                    <a:pos x="2928" y="828"/>
                  </a:cxn>
                  <a:cxn ang="0">
                    <a:pos x="2557" y="850"/>
                  </a:cxn>
                  <a:cxn ang="0">
                    <a:pos x="2253" y="1356"/>
                  </a:cxn>
                  <a:cxn ang="0">
                    <a:pos x="2298" y="1302"/>
                  </a:cxn>
                  <a:cxn ang="0">
                    <a:pos x="2294" y="646"/>
                  </a:cxn>
                  <a:cxn ang="0">
                    <a:pos x="2352" y="613"/>
                  </a:cxn>
                  <a:cxn ang="0">
                    <a:pos x="443" y="613"/>
                  </a:cxn>
                  <a:cxn ang="0">
                    <a:pos x="764" y="633"/>
                  </a:cxn>
                  <a:cxn ang="0">
                    <a:pos x="784" y="1123"/>
                  </a:cxn>
                  <a:cxn ang="0">
                    <a:pos x="901" y="1335"/>
                  </a:cxn>
                  <a:cxn ang="0">
                    <a:pos x="681" y="1395"/>
                  </a:cxn>
                  <a:cxn ang="0">
                    <a:pos x="57" y="840"/>
                  </a:cxn>
                  <a:cxn ang="0">
                    <a:pos x="3" y="772"/>
                  </a:cxn>
                  <a:cxn ang="0">
                    <a:pos x="4" y="572"/>
                  </a:cxn>
                  <a:cxn ang="0">
                    <a:pos x="37" y="345"/>
                  </a:cxn>
                  <a:cxn ang="0">
                    <a:pos x="90" y="186"/>
                  </a:cxn>
                  <a:cxn ang="0">
                    <a:pos x="150" y="82"/>
                  </a:cxn>
                  <a:cxn ang="0">
                    <a:pos x="203" y="25"/>
                  </a:cxn>
                  <a:cxn ang="0">
                    <a:pos x="235" y="2"/>
                  </a:cxn>
                </a:cxnLst>
                <a:rect l="0" t="0" r="r" b="b"/>
                <a:pathLst>
                  <a:path w="2966" h="1395">
                    <a:moveTo>
                      <a:pt x="2155" y="424"/>
                    </a:moveTo>
                    <a:lnTo>
                      <a:pt x="2148" y="442"/>
                    </a:lnTo>
                    <a:lnTo>
                      <a:pt x="2216" y="442"/>
                    </a:lnTo>
                    <a:lnTo>
                      <a:pt x="2212" y="442"/>
                    </a:lnTo>
                    <a:lnTo>
                      <a:pt x="2203" y="441"/>
                    </a:lnTo>
                    <a:lnTo>
                      <a:pt x="2189" y="439"/>
                    </a:lnTo>
                    <a:lnTo>
                      <a:pt x="2172" y="432"/>
                    </a:lnTo>
                    <a:lnTo>
                      <a:pt x="2155" y="424"/>
                    </a:lnTo>
                    <a:close/>
                    <a:moveTo>
                      <a:pt x="240" y="0"/>
                    </a:moveTo>
                    <a:lnTo>
                      <a:pt x="415" y="195"/>
                    </a:lnTo>
                    <a:lnTo>
                      <a:pt x="443" y="67"/>
                    </a:lnTo>
                    <a:lnTo>
                      <a:pt x="545" y="340"/>
                    </a:lnTo>
                    <a:lnTo>
                      <a:pt x="850" y="306"/>
                    </a:lnTo>
                    <a:lnTo>
                      <a:pt x="854" y="307"/>
                    </a:lnTo>
                    <a:lnTo>
                      <a:pt x="862" y="308"/>
                    </a:lnTo>
                    <a:lnTo>
                      <a:pt x="874" y="311"/>
                    </a:lnTo>
                    <a:lnTo>
                      <a:pt x="890" y="315"/>
                    </a:lnTo>
                    <a:lnTo>
                      <a:pt x="906" y="322"/>
                    </a:lnTo>
                    <a:lnTo>
                      <a:pt x="927" y="328"/>
                    </a:lnTo>
                    <a:lnTo>
                      <a:pt x="946" y="335"/>
                    </a:lnTo>
                    <a:lnTo>
                      <a:pt x="965" y="345"/>
                    </a:lnTo>
                    <a:lnTo>
                      <a:pt x="983" y="355"/>
                    </a:lnTo>
                    <a:lnTo>
                      <a:pt x="998" y="367"/>
                    </a:lnTo>
                    <a:lnTo>
                      <a:pt x="1010" y="380"/>
                    </a:lnTo>
                    <a:lnTo>
                      <a:pt x="1018" y="393"/>
                    </a:lnTo>
                    <a:lnTo>
                      <a:pt x="1022" y="408"/>
                    </a:lnTo>
                    <a:lnTo>
                      <a:pt x="886" y="374"/>
                    </a:lnTo>
                    <a:lnTo>
                      <a:pt x="750" y="442"/>
                    </a:lnTo>
                    <a:lnTo>
                      <a:pt x="886" y="442"/>
                    </a:lnTo>
                    <a:lnTo>
                      <a:pt x="873" y="440"/>
                    </a:lnTo>
                    <a:lnTo>
                      <a:pt x="862" y="432"/>
                    </a:lnTo>
                    <a:lnTo>
                      <a:pt x="855" y="422"/>
                    </a:lnTo>
                    <a:lnTo>
                      <a:pt x="853" y="408"/>
                    </a:lnTo>
                    <a:lnTo>
                      <a:pt x="1240" y="408"/>
                    </a:lnTo>
                    <a:lnTo>
                      <a:pt x="1237" y="422"/>
                    </a:lnTo>
                    <a:lnTo>
                      <a:pt x="1231" y="432"/>
                    </a:lnTo>
                    <a:lnTo>
                      <a:pt x="1219" y="440"/>
                    </a:lnTo>
                    <a:lnTo>
                      <a:pt x="1207" y="442"/>
                    </a:lnTo>
                    <a:lnTo>
                      <a:pt x="1602" y="442"/>
                    </a:lnTo>
                    <a:lnTo>
                      <a:pt x="1602" y="440"/>
                    </a:lnTo>
                    <a:lnTo>
                      <a:pt x="1602" y="433"/>
                    </a:lnTo>
                    <a:lnTo>
                      <a:pt x="1600" y="424"/>
                    </a:lnTo>
                    <a:lnTo>
                      <a:pt x="1597" y="412"/>
                    </a:lnTo>
                    <a:lnTo>
                      <a:pt x="1593" y="399"/>
                    </a:lnTo>
                    <a:lnTo>
                      <a:pt x="1586" y="385"/>
                    </a:lnTo>
                    <a:lnTo>
                      <a:pt x="1576" y="372"/>
                    </a:lnTo>
                    <a:lnTo>
                      <a:pt x="1565" y="360"/>
                    </a:lnTo>
                    <a:lnTo>
                      <a:pt x="1549" y="350"/>
                    </a:lnTo>
                    <a:lnTo>
                      <a:pt x="1529" y="343"/>
                    </a:lnTo>
                    <a:lnTo>
                      <a:pt x="1514" y="306"/>
                    </a:lnTo>
                    <a:lnTo>
                      <a:pt x="1506" y="293"/>
                    </a:lnTo>
                    <a:lnTo>
                      <a:pt x="1494" y="281"/>
                    </a:lnTo>
                    <a:lnTo>
                      <a:pt x="1480" y="275"/>
                    </a:lnTo>
                    <a:lnTo>
                      <a:pt x="1465" y="272"/>
                    </a:lnTo>
                    <a:lnTo>
                      <a:pt x="1493" y="340"/>
                    </a:lnTo>
                    <a:lnTo>
                      <a:pt x="1258" y="340"/>
                    </a:lnTo>
                    <a:lnTo>
                      <a:pt x="1362" y="109"/>
                    </a:lnTo>
                    <a:lnTo>
                      <a:pt x="1364" y="98"/>
                    </a:lnTo>
                    <a:lnTo>
                      <a:pt x="1363" y="87"/>
                    </a:lnTo>
                    <a:lnTo>
                      <a:pt x="1359" y="79"/>
                    </a:lnTo>
                    <a:lnTo>
                      <a:pt x="1352" y="72"/>
                    </a:lnTo>
                    <a:lnTo>
                      <a:pt x="1343" y="67"/>
                    </a:lnTo>
                    <a:lnTo>
                      <a:pt x="1224" y="340"/>
                    </a:lnTo>
                    <a:lnTo>
                      <a:pt x="1179" y="340"/>
                    </a:lnTo>
                    <a:lnTo>
                      <a:pt x="1188" y="305"/>
                    </a:lnTo>
                    <a:lnTo>
                      <a:pt x="1195" y="271"/>
                    </a:lnTo>
                    <a:lnTo>
                      <a:pt x="1203" y="238"/>
                    </a:lnTo>
                    <a:lnTo>
                      <a:pt x="1213" y="208"/>
                    </a:lnTo>
                    <a:lnTo>
                      <a:pt x="1223" y="178"/>
                    </a:lnTo>
                    <a:lnTo>
                      <a:pt x="1235" y="152"/>
                    </a:lnTo>
                    <a:lnTo>
                      <a:pt x="1247" y="128"/>
                    </a:lnTo>
                    <a:lnTo>
                      <a:pt x="1260" y="107"/>
                    </a:lnTo>
                    <a:lnTo>
                      <a:pt x="1275" y="91"/>
                    </a:lnTo>
                    <a:lnTo>
                      <a:pt x="1292" y="78"/>
                    </a:lnTo>
                    <a:lnTo>
                      <a:pt x="1310" y="71"/>
                    </a:lnTo>
                    <a:lnTo>
                      <a:pt x="1329" y="67"/>
                    </a:lnTo>
                    <a:lnTo>
                      <a:pt x="1500" y="57"/>
                    </a:lnTo>
                    <a:lnTo>
                      <a:pt x="1568" y="203"/>
                    </a:lnTo>
                    <a:lnTo>
                      <a:pt x="1637" y="57"/>
                    </a:lnTo>
                    <a:lnTo>
                      <a:pt x="1807" y="67"/>
                    </a:lnTo>
                    <a:lnTo>
                      <a:pt x="1828" y="71"/>
                    </a:lnTo>
                    <a:lnTo>
                      <a:pt x="1847" y="80"/>
                    </a:lnTo>
                    <a:lnTo>
                      <a:pt x="1864" y="94"/>
                    </a:lnTo>
                    <a:lnTo>
                      <a:pt x="1880" y="113"/>
                    </a:lnTo>
                    <a:lnTo>
                      <a:pt x="1893" y="135"/>
                    </a:lnTo>
                    <a:lnTo>
                      <a:pt x="1906" y="161"/>
                    </a:lnTo>
                    <a:lnTo>
                      <a:pt x="1918" y="191"/>
                    </a:lnTo>
                    <a:lnTo>
                      <a:pt x="1928" y="223"/>
                    </a:lnTo>
                    <a:lnTo>
                      <a:pt x="1938" y="257"/>
                    </a:lnTo>
                    <a:lnTo>
                      <a:pt x="1946" y="293"/>
                    </a:lnTo>
                    <a:lnTo>
                      <a:pt x="1955" y="330"/>
                    </a:lnTo>
                    <a:lnTo>
                      <a:pt x="1962" y="368"/>
                    </a:lnTo>
                    <a:lnTo>
                      <a:pt x="1970" y="405"/>
                    </a:lnTo>
                    <a:lnTo>
                      <a:pt x="1977" y="442"/>
                    </a:lnTo>
                    <a:lnTo>
                      <a:pt x="2114" y="442"/>
                    </a:lnTo>
                    <a:lnTo>
                      <a:pt x="2130" y="400"/>
                    </a:lnTo>
                    <a:lnTo>
                      <a:pt x="2124" y="388"/>
                    </a:lnTo>
                    <a:lnTo>
                      <a:pt x="2118" y="374"/>
                    </a:lnTo>
                    <a:lnTo>
                      <a:pt x="2115" y="358"/>
                    </a:lnTo>
                    <a:lnTo>
                      <a:pt x="2114" y="340"/>
                    </a:lnTo>
                    <a:lnTo>
                      <a:pt x="2154" y="340"/>
                    </a:lnTo>
                    <a:lnTo>
                      <a:pt x="2168" y="306"/>
                    </a:lnTo>
                    <a:lnTo>
                      <a:pt x="2177" y="293"/>
                    </a:lnTo>
                    <a:lnTo>
                      <a:pt x="2188" y="281"/>
                    </a:lnTo>
                    <a:lnTo>
                      <a:pt x="2202" y="275"/>
                    </a:lnTo>
                    <a:lnTo>
                      <a:pt x="2216" y="272"/>
                    </a:lnTo>
                    <a:lnTo>
                      <a:pt x="2189" y="340"/>
                    </a:lnTo>
                    <a:lnTo>
                      <a:pt x="2352" y="340"/>
                    </a:lnTo>
                    <a:lnTo>
                      <a:pt x="2591" y="272"/>
                    </a:lnTo>
                    <a:lnTo>
                      <a:pt x="2693" y="67"/>
                    </a:lnTo>
                    <a:lnTo>
                      <a:pt x="2727" y="170"/>
                    </a:lnTo>
                    <a:lnTo>
                      <a:pt x="2762" y="67"/>
                    </a:lnTo>
                    <a:lnTo>
                      <a:pt x="2864" y="34"/>
                    </a:lnTo>
                    <a:lnTo>
                      <a:pt x="2864" y="34"/>
                    </a:lnTo>
                    <a:lnTo>
                      <a:pt x="2867" y="36"/>
                    </a:lnTo>
                    <a:lnTo>
                      <a:pt x="2869" y="39"/>
                    </a:lnTo>
                    <a:lnTo>
                      <a:pt x="2873" y="43"/>
                    </a:lnTo>
                    <a:lnTo>
                      <a:pt x="2877" y="49"/>
                    </a:lnTo>
                    <a:lnTo>
                      <a:pt x="2882" y="59"/>
                    </a:lnTo>
                    <a:lnTo>
                      <a:pt x="2889" y="69"/>
                    </a:lnTo>
                    <a:lnTo>
                      <a:pt x="2895" y="83"/>
                    </a:lnTo>
                    <a:lnTo>
                      <a:pt x="2901" y="100"/>
                    </a:lnTo>
                    <a:lnTo>
                      <a:pt x="2908" y="121"/>
                    </a:lnTo>
                    <a:lnTo>
                      <a:pt x="2915" y="144"/>
                    </a:lnTo>
                    <a:lnTo>
                      <a:pt x="2921" y="172"/>
                    </a:lnTo>
                    <a:lnTo>
                      <a:pt x="2929" y="203"/>
                    </a:lnTo>
                    <a:lnTo>
                      <a:pt x="2935" y="239"/>
                    </a:lnTo>
                    <a:lnTo>
                      <a:pt x="2942" y="279"/>
                    </a:lnTo>
                    <a:lnTo>
                      <a:pt x="2948" y="325"/>
                    </a:lnTo>
                    <a:lnTo>
                      <a:pt x="2952" y="375"/>
                    </a:lnTo>
                    <a:lnTo>
                      <a:pt x="2957" y="431"/>
                    </a:lnTo>
                    <a:lnTo>
                      <a:pt x="2961" y="493"/>
                    </a:lnTo>
                    <a:lnTo>
                      <a:pt x="2964" y="561"/>
                    </a:lnTo>
                    <a:lnTo>
                      <a:pt x="2966" y="635"/>
                    </a:lnTo>
                    <a:lnTo>
                      <a:pt x="2966" y="715"/>
                    </a:lnTo>
                    <a:lnTo>
                      <a:pt x="2966" y="749"/>
                    </a:lnTo>
                    <a:lnTo>
                      <a:pt x="2964" y="772"/>
                    </a:lnTo>
                    <a:lnTo>
                      <a:pt x="2955" y="793"/>
                    </a:lnTo>
                    <a:lnTo>
                      <a:pt x="2944" y="812"/>
                    </a:lnTo>
                    <a:lnTo>
                      <a:pt x="2928" y="828"/>
                    </a:lnTo>
                    <a:lnTo>
                      <a:pt x="2909" y="840"/>
                    </a:lnTo>
                    <a:lnTo>
                      <a:pt x="2888" y="848"/>
                    </a:lnTo>
                    <a:lnTo>
                      <a:pt x="2864" y="850"/>
                    </a:lnTo>
                    <a:lnTo>
                      <a:pt x="2557" y="850"/>
                    </a:lnTo>
                    <a:lnTo>
                      <a:pt x="2488" y="1395"/>
                    </a:lnTo>
                    <a:lnTo>
                      <a:pt x="2253" y="1395"/>
                    </a:lnTo>
                    <a:lnTo>
                      <a:pt x="2251" y="1375"/>
                    </a:lnTo>
                    <a:lnTo>
                      <a:pt x="2253" y="1356"/>
                    </a:lnTo>
                    <a:lnTo>
                      <a:pt x="2259" y="1339"/>
                    </a:lnTo>
                    <a:lnTo>
                      <a:pt x="2270" y="1325"/>
                    </a:lnTo>
                    <a:lnTo>
                      <a:pt x="2282" y="1312"/>
                    </a:lnTo>
                    <a:lnTo>
                      <a:pt x="2298" y="1302"/>
                    </a:lnTo>
                    <a:lnTo>
                      <a:pt x="2317" y="1296"/>
                    </a:lnTo>
                    <a:lnTo>
                      <a:pt x="2284" y="680"/>
                    </a:lnTo>
                    <a:lnTo>
                      <a:pt x="2286" y="662"/>
                    </a:lnTo>
                    <a:lnTo>
                      <a:pt x="2294" y="646"/>
                    </a:lnTo>
                    <a:lnTo>
                      <a:pt x="2304" y="633"/>
                    </a:lnTo>
                    <a:lnTo>
                      <a:pt x="2318" y="621"/>
                    </a:lnTo>
                    <a:lnTo>
                      <a:pt x="2334" y="615"/>
                    </a:lnTo>
                    <a:lnTo>
                      <a:pt x="2352" y="613"/>
                    </a:lnTo>
                    <a:lnTo>
                      <a:pt x="2626" y="613"/>
                    </a:lnTo>
                    <a:lnTo>
                      <a:pt x="2626" y="544"/>
                    </a:lnTo>
                    <a:lnTo>
                      <a:pt x="409" y="544"/>
                    </a:lnTo>
                    <a:lnTo>
                      <a:pt x="443" y="613"/>
                    </a:lnTo>
                    <a:lnTo>
                      <a:pt x="715" y="613"/>
                    </a:lnTo>
                    <a:lnTo>
                      <a:pt x="734" y="615"/>
                    </a:lnTo>
                    <a:lnTo>
                      <a:pt x="750" y="621"/>
                    </a:lnTo>
                    <a:lnTo>
                      <a:pt x="764" y="633"/>
                    </a:lnTo>
                    <a:lnTo>
                      <a:pt x="774" y="646"/>
                    </a:lnTo>
                    <a:lnTo>
                      <a:pt x="782" y="662"/>
                    </a:lnTo>
                    <a:lnTo>
                      <a:pt x="784" y="680"/>
                    </a:lnTo>
                    <a:lnTo>
                      <a:pt x="784" y="1123"/>
                    </a:lnTo>
                    <a:lnTo>
                      <a:pt x="850" y="1299"/>
                    </a:lnTo>
                    <a:lnTo>
                      <a:pt x="871" y="1308"/>
                    </a:lnTo>
                    <a:lnTo>
                      <a:pt x="886" y="1320"/>
                    </a:lnTo>
                    <a:lnTo>
                      <a:pt x="901" y="1335"/>
                    </a:lnTo>
                    <a:lnTo>
                      <a:pt x="912" y="1353"/>
                    </a:lnTo>
                    <a:lnTo>
                      <a:pt x="918" y="1373"/>
                    </a:lnTo>
                    <a:lnTo>
                      <a:pt x="920" y="1395"/>
                    </a:lnTo>
                    <a:lnTo>
                      <a:pt x="681" y="1395"/>
                    </a:lnTo>
                    <a:lnTo>
                      <a:pt x="475" y="850"/>
                    </a:lnTo>
                    <a:lnTo>
                      <a:pt x="102" y="850"/>
                    </a:lnTo>
                    <a:lnTo>
                      <a:pt x="78" y="848"/>
                    </a:lnTo>
                    <a:lnTo>
                      <a:pt x="57" y="840"/>
                    </a:lnTo>
                    <a:lnTo>
                      <a:pt x="38" y="828"/>
                    </a:lnTo>
                    <a:lnTo>
                      <a:pt x="22" y="812"/>
                    </a:lnTo>
                    <a:lnTo>
                      <a:pt x="10" y="793"/>
                    </a:lnTo>
                    <a:lnTo>
                      <a:pt x="3" y="772"/>
                    </a:lnTo>
                    <a:lnTo>
                      <a:pt x="0" y="749"/>
                    </a:lnTo>
                    <a:lnTo>
                      <a:pt x="0" y="715"/>
                    </a:lnTo>
                    <a:lnTo>
                      <a:pt x="1" y="641"/>
                    </a:lnTo>
                    <a:lnTo>
                      <a:pt x="4" y="572"/>
                    </a:lnTo>
                    <a:lnTo>
                      <a:pt x="10" y="508"/>
                    </a:lnTo>
                    <a:lnTo>
                      <a:pt x="18" y="449"/>
                    </a:lnTo>
                    <a:lnTo>
                      <a:pt x="26" y="394"/>
                    </a:lnTo>
                    <a:lnTo>
                      <a:pt x="37" y="345"/>
                    </a:lnTo>
                    <a:lnTo>
                      <a:pt x="49" y="298"/>
                    </a:lnTo>
                    <a:lnTo>
                      <a:pt x="62" y="257"/>
                    </a:lnTo>
                    <a:lnTo>
                      <a:pt x="76" y="219"/>
                    </a:lnTo>
                    <a:lnTo>
                      <a:pt x="90" y="186"/>
                    </a:lnTo>
                    <a:lnTo>
                      <a:pt x="104" y="155"/>
                    </a:lnTo>
                    <a:lnTo>
                      <a:pt x="120" y="128"/>
                    </a:lnTo>
                    <a:lnTo>
                      <a:pt x="135" y="103"/>
                    </a:lnTo>
                    <a:lnTo>
                      <a:pt x="150" y="82"/>
                    </a:lnTo>
                    <a:lnTo>
                      <a:pt x="164" y="64"/>
                    </a:lnTo>
                    <a:lnTo>
                      <a:pt x="177" y="48"/>
                    </a:lnTo>
                    <a:lnTo>
                      <a:pt x="190" y="36"/>
                    </a:lnTo>
                    <a:lnTo>
                      <a:pt x="203" y="25"/>
                    </a:lnTo>
                    <a:lnTo>
                      <a:pt x="213" y="17"/>
                    </a:lnTo>
                    <a:lnTo>
                      <a:pt x="222" y="10"/>
                    </a:lnTo>
                    <a:lnTo>
                      <a:pt x="229" y="5"/>
                    </a:lnTo>
                    <a:lnTo>
                      <a:pt x="235" y="2"/>
                    </a:lnTo>
                    <a:lnTo>
                      <a:pt x="239" y="0"/>
                    </a:lnTo>
                    <a:lnTo>
                      <a:pt x="240"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75" name="Freeform 383">
                <a:extLst>
                  <a:ext uri="{FF2B5EF4-FFF2-40B4-BE49-F238E27FC236}">
                    <a16:creationId xmlns:a16="http://schemas.microsoft.com/office/drawing/2014/main" xmlns="" id="{484E29BA-11F0-41D2-8CB4-395338D350E8}"/>
                  </a:ext>
                </a:extLst>
              </p:cNvPr>
              <p:cNvSpPr>
                <a:spLocks/>
              </p:cNvSpPr>
              <p:nvPr/>
            </p:nvSpPr>
            <p:spPr bwMode="auto">
              <a:xfrm>
                <a:off x="693" y="1989"/>
                <a:ext cx="15" cy="105"/>
              </a:xfrm>
              <a:custGeom>
                <a:avLst/>
                <a:gdLst/>
                <a:ahLst/>
                <a:cxnLst>
                  <a:cxn ang="0">
                    <a:pos x="0" y="0"/>
                  </a:cxn>
                  <a:cxn ang="0">
                    <a:pos x="23" y="2"/>
                  </a:cxn>
                  <a:cxn ang="0">
                    <a:pos x="45" y="10"/>
                  </a:cxn>
                  <a:cxn ang="0">
                    <a:pos x="64" y="22"/>
                  </a:cxn>
                  <a:cxn ang="0">
                    <a:pos x="80" y="38"/>
                  </a:cxn>
                  <a:cxn ang="0">
                    <a:pos x="92" y="57"/>
                  </a:cxn>
                  <a:cxn ang="0">
                    <a:pos x="99" y="78"/>
                  </a:cxn>
                  <a:cxn ang="0">
                    <a:pos x="102" y="102"/>
                  </a:cxn>
                  <a:cxn ang="0">
                    <a:pos x="170" y="578"/>
                  </a:cxn>
                  <a:cxn ang="0">
                    <a:pos x="170" y="1157"/>
                  </a:cxn>
                  <a:cxn ang="0">
                    <a:pos x="147" y="1154"/>
                  </a:cxn>
                  <a:cxn ang="0">
                    <a:pos x="126" y="1147"/>
                  </a:cxn>
                  <a:cxn ang="0">
                    <a:pos x="107" y="1135"/>
                  </a:cxn>
                  <a:cxn ang="0">
                    <a:pos x="91" y="1119"/>
                  </a:cxn>
                  <a:cxn ang="0">
                    <a:pos x="78" y="1100"/>
                  </a:cxn>
                  <a:cxn ang="0">
                    <a:pos x="71" y="1078"/>
                  </a:cxn>
                  <a:cxn ang="0">
                    <a:pos x="68" y="1055"/>
                  </a:cxn>
                  <a:cxn ang="0">
                    <a:pos x="68" y="578"/>
                  </a:cxn>
                  <a:cxn ang="0">
                    <a:pos x="0" y="0"/>
                  </a:cxn>
                </a:cxnLst>
                <a:rect l="0" t="0" r="r" b="b"/>
                <a:pathLst>
                  <a:path w="170" h="1157">
                    <a:moveTo>
                      <a:pt x="0" y="0"/>
                    </a:moveTo>
                    <a:lnTo>
                      <a:pt x="23" y="2"/>
                    </a:lnTo>
                    <a:lnTo>
                      <a:pt x="45" y="10"/>
                    </a:lnTo>
                    <a:lnTo>
                      <a:pt x="64" y="22"/>
                    </a:lnTo>
                    <a:lnTo>
                      <a:pt x="80" y="38"/>
                    </a:lnTo>
                    <a:lnTo>
                      <a:pt x="92" y="57"/>
                    </a:lnTo>
                    <a:lnTo>
                      <a:pt x="99" y="78"/>
                    </a:lnTo>
                    <a:lnTo>
                      <a:pt x="102" y="102"/>
                    </a:lnTo>
                    <a:lnTo>
                      <a:pt x="170" y="578"/>
                    </a:lnTo>
                    <a:lnTo>
                      <a:pt x="170" y="1157"/>
                    </a:lnTo>
                    <a:lnTo>
                      <a:pt x="147" y="1154"/>
                    </a:lnTo>
                    <a:lnTo>
                      <a:pt x="126" y="1147"/>
                    </a:lnTo>
                    <a:lnTo>
                      <a:pt x="107" y="1135"/>
                    </a:lnTo>
                    <a:lnTo>
                      <a:pt x="91" y="1119"/>
                    </a:lnTo>
                    <a:lnTo>
                      <a:pt x="78" y="1100"/>
                    </a:lnTo>
                    <a:lnTo>
                      <a:pt x="71" y="1078"/>
                    </a:lnTo>
                    <a:lnTo>
                      <a:pt x="68" y="1055"/>
                    </a:lnTo>
                    <a:lnTo>
                      <a:pt x="68" y="578"/>
                    </a:lnTo>
                    <a:lnTo>
                      <a:pt x="0"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76" name="Freeform 384">
                <a:extLst>
                  <a:ext uri="{FF2B5EF4-FFF2-40B4-BE49-F238E27FC236}">
                    <a16:creationId xmlns:a16="http://schemas.microsoft.com/office/drawing/2014/main" xmlns="" id="{357C858E-6DC0-481B-8705-D01D29079E99}"/>
                  </a:ext>
                </a:extLst>
              </p:cNvPr>
              <p:cNvSpPr>
                <a:spLocks/>
              </p:cNvSpPr>
              <p:nvPr/>
            </p:nvSpPr>
            <p:spPr bwMode="auto">
              <a:xfrm>
                <a:off x="991" y="1989"/>
                <a:ext cx="15" cy="105"/>
              </a:xfrm>
              <a:custGeom>
                <a:avLst/>
                <a:gdLst/>
                <a:ahLst/>
                <a:cxnLst>
                  <a:cxn ang="0">
                    <a:pos x="170" y="0"/>
                  </a:cxn>
                  <a:cxn ang="0">
                    <a:pos x="102" y="578"/>
                  </a:cxn>
                  <a:cxn ang="0">
                    <a:pos x="102" y="1055"/>
                  </a:cxn>
                  <a:cxn ang="0">
                    <a:pos x="99" y="1078"/>
                  </a:cxn>
                  <a:cxn ang="0">
                    <a:pos x="91" y="1100"/>
                  </a:cxn>
                  <a:cxn ang="0">
                    <a:pos x="79" y="1119"/>
                  </a:cxn>
                  <a:cxn ang="0">
                    <a:pos x="63" y="1135"/>
                  </a:cxn>
                  <a:cxn ang="0">
                    <a:pos x="44" y="1147"/>
                  </a:cxn>
                  <a:cxn ang="0">
                    <a:pos x="23" y="1154"/>
                  </a:cxn>
                  <a:cxn ang="0">
                    <a:pos x="0" y="1157"/>
                  </a:cxn>
                  <a:cxn ang="0">
                    <a:pos x="0" y="578"/>
                  </a:cxn>
                  <a:cxn ang="0">
                    <a:pos x="67" y="102"/>
                  </a:cxn>
                  <a:cxn ang="0">
                    <a:pos x="70" y="78"/>
                  </a:cxn>
                  <a:cxn ang="0">
                    <a:pos x="78" y="57"/>
                  </a:cxn>
                  <a:cxn ang="0">
                    <a:pos x="90" y="38"/>
                  </a:cxn>
                  <a:cxn ang="0">
                    <a:pos x="106" y="22"/>
                  </a:cxn>
                  <a:cxn ang="0">
                    <a:pos x="125" y="10"/>
                  </a:cxn>
                  <a:cxn ang="0">
                    <a:pos x="146" y="2"/>
                  </a:cxn>
                  <a:cxn ang="0">
                    <a:pos x="170" y="0"/>
                  </a:cxn>
                </a:cxnLst>
                <a:rect l="0" t="0" r="r" b="b"/>
                <a:pathLst>
                  <a:path w="170" h="1157">
                    <a:moveTo>
                      <a:pt x="170" y="0"/>
                    </a:moveTo>
                    <a:lnTo>
                      <a:pt x="102" y="578"/>
                    </a:lnTo>
                    <a:lnTo>
                      <a:pt x="102" y="1055"/>
                    </a:lnTo>
                    <a:lnTo>
                      <a:pt x="99" y="1078"/>
                    </a:lnTo>
                    <a:lnTo>
                      <a:pt x="91" y="1100"/>
                    </a:lnTo>
                    <a:lnTo>
                      <a:pt x="79" y="1119"/>
                    </a:lnTo>
                    <a:lnTo>
                      <a:pt x="63" y="1135"/>
                    </a:lnTo>
                    <a:lnTo>
                      <a:pt x="44" y="1147"/>
                    </a:lnTo>
                    <a:lnTo>
                      <a:pt x="23" y="1154"/>
                    </a:lnTo>
                    <a:lnTo>
                      <a:pt x="0" y="1157"/>
                    </a:lnTo>
                    <a:lnTo>
                      <a:pt x="0" y="578"/>
                    </a:lnTo>
                    <a:lnTo>
                      <a:pt x="67" y="102"/>
                    </a:lnTo>
                    <a:lnTo>
                      <a:pt x="70" y="78"/>
                    </a:lnTo>
                    <a:lnTo>
                      <a:pt x="78" y="57"/>
                    </a:lnTo>
                    <a:lnTo>
                      <a:pt x="90" y="38"/>
                    </a:lnTo>
                    <a:lnTo>
                      <a:pt x="106" y="22"/>
                    </a:lnTo>
                    <a:lnTo>
                      <a:pt x="125" y="10"/>
                    </a:lnTo>
                    <a:lnTo>
                      <a:pt x="146" y="2"/>
                    </a:lnTo>
                    <a:lnTo>
                      <a:pt x="170"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77" name="Freeform 385">
                <a:extLst>
                  <a:ext uri="{FF2B5EF4-FFF2-40B4-BE49-F238E27FC236}">
                    <a16:creationId xmlns:a16="http://schemas.microsoft.com/office/drawing/2014/main" xmlns="" id="{6FF37CBC-C33B-4373-A8BB-97C836337C20}"/>
                  </a:ext>
                </a:extLst>
              </p:cNvPr>
              <p:cNvSpPr>
                <a:spLocks/>
              </p:cNvSpPr>
              <p:nvPr/>
            </p:nvSpPr>
            <p:spPr bwMode="auto">
              <a:xfrm>
                <a:off x="829" y="2023"/>
                <a:ext cx="28" cy="71"/>
              </a:xfrm>
              <a:custGeom>
                <a:avLst/>
                <a:gdLst/>
                <a:ahLst/>
                <a:cxnLst>
                  <a:cxn ang="0">
                    <a:pos x="103" y="0"/>
                  </a:cxn>
                  <a:cxn ang="0">
                    <a:pos x="126" y="2"/>
                  </a:cxn>
                  <a:cxn ang="0">
                    <a:pos x="147" y="9"/>
                  </a:cxn>
                  <a:cxn ang="0">
                    <a:pos x="166" y="22"/>
                  </a:cxn>
                  <a:cxn ang="0">
                    <a:pos x="182" y="38"/>
                  </a:cxn>
                  <a:cxn ang="0">
                    <a:pos x="195" y="57"/>
                  </a:cxn>
                  <a:cxn ang="0">
                    <a:pos x="202" y="78"/>
                  </a:cxn>
                  <a:cxn ang="0">
                    <a:pos x="205" y="101"/>
                  </a:cxn>
                  <a:cxn ang="0">
                    <a:pos x="307" y="782"/>
                  </a:cxn>
                  <a:cxn ang="0">
                    <a:pos x="34" y="782"/>
                  </a:cxn>
                  <a:cxn ang="0">
                    <a:pos x="37" y="759"/>
                  </a:cxn>
                  <a:cxn ang="0">
                    <a:pos x="45" y="739"/>
                  </a:cxn>
                  <a:cxn ang="0">
                    <a:pos x="55" y="720"/>
                  </a:cxn>
                  <a:cxn ang="0">
                    <a:pos x="71" y="704"/>
                  </a:cxn>
                  <a:cxn ang="0">
                    <a:pos x="89" y="693"/>
                  </a:cxn>
                  <a:cxn ang="0">
                    <a:pos x="5" y="128"/>
                  </a:cxn>
                  <a:cxn ang="0">
                    <a:pos x="2" y="115"/>
                  </a:cxn>
                  <a:cxn ang="0">
                    <a:pos x="0" y="101"/>
                  </a:cxn>
                  <a:cxn ang="0">
                    <a:pos x="3" y="78"/>
                  </a:cxn>
                  <a:cxn ang="0">
                    <a:pos x="11" y="57"/>
                  </a:cxn>
                  <a:cxn ang="0">
                    <a:pos x="23" y="38"/>
                  </a:cxn>
                  <a:cxn ang="0">
                    <a:pos x="39" y="22"/>
                  </a:cxn>
                  <a:cxn ang="0">
                    <a:pos x="58" y="9"/>
                  </a:cxn>
                  <a:cxn ang="0">
                    <a:pos x="79" y="2"/>
                  </a:cxn>
                  <a:cxn ang="0">
                    <a:pos x="103" y="0"/>
                  </a:cxn>
                </a:cxnLst>
                <a:rect l="0" t="0" r="r" b="b"/>
                <a:pathLst>
                  <a:path w="307" h="782">
                    <a:moveTo>
                      <a:pt x="103" y="0"/>
                    </a:moveTo>
                    <a:lnTo>
                      <a:pt x="126" y="2"/>
                    </a:lnTo>
                    <a:lnTo>
                      <a:pt x="147" y="9"/>
                    </a:lnTo>
                    <a:lnTo>
                      <a:pt x="166" y="22"/>
                    </a:lnTo>
                    <a:lnTo>
                      <a:pt x="182" y="38"/>
                    </a:lnTo>
                    <a:lnTo>
                      <a:pt x="195" y="57"/>
                    </a:lnTo>
                    <a:lnTo>
                      <a:pt x="202" y="78"/>
                    </a:lnTo>
                    <a:lnTo>
                      <a:pt x="205" y="101"/>
                    </a:lnTo>
                    <a:lnTo>
                      <a:pt x="307" y="782"/>
                    </a:lnTo>
                    <a:lnTo>
                      <a:pt x="34" y="782"/>
                    </a:lnTo>
                    <a:lnTo>
                      <a:pt x="37" y="759"/>
                    </a:lnTo>
                    <a:lnTo>
                      <a:pt x="45" y="739"/>
                    </a:lnTo>
                    <a:lnTo>
                      <a:pt x="55" y="720"/>
                    </a:lnTo>
                    <a:lnTo>
                      <a:pt x="71" y="704"/>
                    </a:lnTo>
                    <a:lnTo>
                      <a:pt x="89" y="693"/>
                    </a:lnTo>
                    <a:lnTo>
                      <a:pt x="5" y="128"/>
                    </a:lnTo>
                    <a:lnTo>
                      <a:pt x="2" y="115"/>
                    </a:lnTo>
                    <a:lnTo>
                      <a:pt x="0" y="101"/>
                    </a:lnTo>
                    <a:lnTo>
                      <a:pt x="3" y="78"/>
                    </a:lnTo>
                    <a:lnTo>
                      <a:pt x="11" y="57"/>
                    </a:lnTo>
                    <a:lnTo>
                      <a:pt x="23" y="38"/>
                    </a:lnTo>
                    <a:lnTo>
                      <a:pt x="39" y="22"/>
                    </a:lnTo>
                    <a:lnTo>
                      <a:pt x="58" y="9"/>
                    </a:lnTo>
                    <a:lnTo>
                      <a:pt x="79" y="2"/>
                    </a:lnTo>
                    <a:lnTo>
                      <a:pt x="103"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78" name="Freeform 386">
                <a:extLst>
                  <a:ext uri="{FF2B5EF4-FFF2-40B4-BE49-F238E27FC236}">
                    <a16:creationId xmlns:a16="http://schemas.microsoft.com/office/drawing/2014/main" xmlns="" id="{67399CA9-668A-42FD-AC3B-0A05BCDA4A13}"/>
                  </a:ext>
                </a:extLst>
              </p:cNvPr>
              <p:cNvSpPr>
                <a:spLocks/>
              </p:cNvSpPr>
              <p:nvPr/>
            </p:nvSpPr>
            <p:spPr bwMode="auto">
              <a:xfrm>
                <a:off x="857" y="2023"/>
                <a:ext cx="28" cy="71"/>
              </a:xfrm>
              <a:custGeom>
                <a:avLst/>
                <a:gdLst/>
                <a:ahLst/>
                <a:cxnLst>
                  <a:cxn ang="0">
                    <a:pos x="205" y="0"/>
                  </a:cxn>
                  <a:cxn ang="0">
                    <a:pos x="228" y="2"/>
                  </a:cxn>
                  <a:cxn ang="0">
                    <a:pos x="249" y="9"/>
                  </a:cxn>
                  <a:cxn ang="0">
                    <a:pos x="268" y="22"/>
                  </a:cxn>
                  <a:cxn ang="0">
                    <a:pos x="284" y="38"/>
                  </a:cxn>
                  <a:cxn ang="0">
                    <a:pos x="297" y="57"/>
                  </a:cxn>
                  <a:cxn ang="0">
                    <a:pos x="304" y="78"/>
                  </a:cxn>
                  <a:cxn ang="0">
                    <a:pos x="307" y="101"/>
                  </a:cxn>
                  <a:cxn ang="0">
                    <a:pos x="306" y="115"/>
                  </a:cxn>
                  <a:cxn ang="0">
                    <a:pos x="303" y="128"/>
                  </a:cxn>
                  <a:cxn ang="0">
                    <a:pos x="219" y="693"/>
                  </a:cxn>
                  <a:cxn ang="0">
                    <a:pos x="237" y="704"/>
                  </a:cxn>
                  <a:cxn ang="0">
                    <a:pos x="251" y="720"/>
                  </a:cxn>
                  <a:cxn ang="0">
                    <a:pos x="263" y="739"/>
                  </a:cxn>
                  <a:cxn ang="0">
                    <a:pos x="270" y="759"/>
                  </a:cxn>
                  <a:cxn ang="0">
                    <a:pos x="273" y="782"/>
                  </a:cxn>
                  <a:cxn ang="0">
                    <a:pos x="0" y="782"/>
                  </a:cxn>
                  <a:cxn ang="0">
                    <a:pos x="102" y="101"/>
                  </a:cxn>
                  <a:cxn ang="0">
                    <a:pos x="106" y="78"/>
                  </a:cxn>
                  <a:cxn ang="0">
                    <a:pos x="113" y="57"/>
                  </a:cxn>
                  <a:cxn ang="0">
                    <a:pos x="125" y="38"/>
                  </a:cxn>
                  <a:cxn ang="0">
                    <a:pos x="140" y="22"/>
                  </a:cxn>
                  <a:cxn ang="0">
                    <a:pos x="159" y="9"/>
                  </a:cxn>
                  <a:cxn ang="0">
                    <a:pos x="182" y="2"/>
                  </a:cxn>
                  <a:cxn ang="0">
                    <a:pos x="205" y="0"/>
                  </a:cxn>
                </a:cxnLst>
                <a:rect l="0" t="0" r="r" b="b"/>
                <a:pathLst>
                  <a:path w="307" h="782">
                    <a:moveTo>
                      <a:pt x="205" y="0"/>
                    </a:moveTo>
                    <a:lnTo>
                      <a:pt x="228" y="2"/>
                    </a:lnTo>
                    <a:lnTo>
                      <a:pt x="249" y="9"/>
                    </a:lnTo>
                    <a:lnTo>
                      <a:pt x="268" y="22"/>
                    </a:lnTo>
                    <a:lnTo>
                      <a:pt x="284" y="38"/>
                    </a:lnTo>
                    <a:lnTo>
                      <a:pt x="297" y="57"/>
                    </a:lnTo>
                    <a:lnTo>
                      <a:pt x="304" y="78"/>
                    </a:lnTo>
                    <a:lnTo>
                      <a:pt x="307" y="101"/>
                    </a:lnTo>
                    <a:lnTo>
                      <a:pt x="306" y="115"/>
                    </a:lnTo>
                    <a:lnTo>
                      <a:pt x="303" y="128"/>
                    </a:lnTo>
                    <a:lnTo>
                      <a:pt x="219" y="693"/>
                    </a:lnTo>
                    <a:lnTo>
                      <a:pt x="237" y="704"/>
                    </a:lnTo>
                    <a:lnTo>
                      <a:pt x="251" y="720"/>
                    </a:lnTo>
                    <a:lnTo>
                      <a:pt x="263" y="739"/>
                    </a:lnTo>
                    <a:lnTo>
                      <a:pt x="270" y="759"/>
                    </a:lnTo>
                    <a:lnTo>
                      <a:pt x="273" y="782"/>
                    </a:lnTo>
                    <a:lnTo>
                      <a:pt x="0" y="782"/>
                    </a:lnTo>
                    <a:lnTo>
                      <a:pt x="102" y="101"/>
                    </a:lnTo>
                    <a:lnTo>
                      <a:pt x="106" y="78"/>
                    </a:lnTo>
                    <a:lnTo>
                      <a:pt x="113" y="57"/>
                    </a:lnTo>
                    <a:lnTo>
                      <a:pt x="125" y="38"/>
                    </a:lnTo>
                    <a:lnTo>
                      <a:pt x="140" y="22"/>
                    </a:lnTo>
                    <a:lnTo>
                      <a:pt x="159" y="9"/>
                    </a:lnTo>
                    <a:lnTo>
                      <a:pt x="182" y="2"/>
                    </a:lnTo>
                    <a:lnTo>
                      <a:pt x="205"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79" name="Freeform 387">
                <a:extLst>
                  <a:ext uri="{FF2B5EF4-FFF2-40B4-BE49-F238E27FC236}">
                    <a16:creationId xmlns:a16="http://schemas.microsoft.com/office/drawing/2014/main" xmlns="" id="{2055EECF-004B-43EB-B7AA-CA22E201509A}"/>
                  </a:ext>
                </a:extLst>
              </p:cNvPr>
              <p:cNvSpPr>
                <a:spLocks/>
              </p:cNvSpPr>
              <p:nvPr/>
            </p:nvSpPr>
            <p:spPr bwMode="auto">
              <a:xfrm>
                <a:off x="843" y="1939"/>
                <a:ext cx="28" cy="28"/>
              </a:xfrm>
              <a:custGeom>
                <a:avLst/>
                <a:gdLst/>
                <a:ahLst/>
                <a:cxnLst>
                  <a:cxn ang="0">
                    <a:pos x="153" y="0"/>
                  </a:cxn>
                  <a:cxn ang="0">
                    <a:pos x="184" y="3"/>
                  </a:cxn>
                  <a:cxn ang="0">
                    <a:pos x="213" y="13"/>
                  </a:cxn>
                  <a:cxn ang="0">
                    <a:pos x="238" y="26"/>
                  </a:cxn>
                  <a:cxn ang="0">
                    <a:pos x="262" y="45"/>
                  </a:cxn>
                  <a:cxn ang="0">
                    <a:pos x="281" y="67"/>
                  </a:cxn>
                  <a:cxn ang="0">
                    <a:pos x="294" y="94"/>
                  </a:cxn>
                  <a:cxn ang="0">
                    <a:pos x="304" y="122"/>
                  </a:cxn>
                  <a:cxn ang="0">
                    <a:pos x="306" y="154"/>
                  </a:cxn>
                  <a:cxn ang="0">
                    <a:pos x="304" y="185"/>
                  </a:cxn>
                  <a:cxn ang="0">
                    <a:pos x="294" y="213"/>
                  </a:cxn>
                  <a:cxn ang="0">
                    <a:pos x="281" y="239"/>
                  </a:cxn>
                  <a:cxn ang="0">
                    <a:pos x="262" y="262"/>
                  </a:cxn>
                  <a:cxn ang="0">
                    <a:pos x="238" y="281"/>
                  </a:cxn>
                  <a:cxn ang="0">
                    <a:pos x="213" y="294"/>
                  </a:cxn>
                  <a:cxn ang="0">
                    <a:pos x="184" y="304"/>
                  </a:cxn>
                  <a:cxn ang="0">
                    <a:pos x="153" y="307"/>
                  </a:cxn>
                  <a:cxn ang="0">
                    <a:pos x="122" y="304"/>
                  </a:cxn>
                  <a:cxn ang="0">
                    <a:pos x="94" y="294"/>
                  </a:cxn>
                  <a:cxn ang="0">
                    <a:pos x="67" y="281"/>
                  </a:cxn>
                  <a:cxn ang="0">
                    <a:pos x="45" y="262"/>
                  </a:cxn>
                  <a:cxn ang="0">
                    <a:pos x="26" y="239"/>
                  </a:cxn>
                  <a:cxn ang="0">
                    <a:pos x="11" y="213"/>
                  </a:cxn>
                  <a:cxn ang="0">
                    <a:pos x="3" y="185"/>
                  </a:cxn>
                  <a:cxn ang="0">
                    <a:pos x="0" y="154"/>
                  </a:cxn>
                  <a:cxn ang="0">
                    <a:pos x="3" y="122"/>
                  </a:cxn>
                  <a:cxn ang="0">
                    <a:pos x="11" y="94"/>
                  </a:cxn>
                  <a:cxn ang="0">
                    <a:pos x="26" y="67"/>
                  </a:cxn>
                  <a:cxn ang="0">
                    <a:pos x="45" y="45"/>
                  </a:cxn>
                  <a:cxn ang="0">
                    <a:pos x="67" y="26"/>
                  </a:cxn>
                  <a:cxn ang="0">
                    <a:pos x="94" y="13"/>
                  </a:cxn>
                  <a:cxn ang="0">
                    <a:pos x="122" y="3"/>
                  </a:cxn>
                  <a:cxn ang="0">
                    <a:pos x="153" y="0"/>
                  </a:cxn>
                </a:cxnLst>
                <a:rect l="0" t="0" r="r" b="b"/>
                <a:pathLst>
                  <a:path w="306" h="307">
                    <a:moveTo>
                      <a:pt x="153" y="0"/>
                    </a:moveTo>
                    <a:lnTo>
                      <a:pt x="184" y="3"/>
                    </a:lnTo>
                    <a:lnTo>
                      <a:pt x="213" y="13"/>
                    </a:lnTo>
                    <a:lnTo>
                      <a:pt x="238" y="26"/>
                    </a:lnTo>
                    <a:lnTo>
                      <a:pt x="262" y="45"/>
                    </a:lnTo>
                    <a:lnTo>
                      <a:pt x="281" y="67"/>
                    </a:lnTo>
                    <a:lnTo>
                      <a:pt x="294" y="94"/>
                    </a:lnTo>
                    <a:lnTo>
                      <a:pt x="304" y="122"/>
                    </a:lnTo>
                    <a:lnTo>
                      <a:pt x="306" y="154"/>
                    </a:lnTo>
                    <a:lnTo>
                      <a:pt x="304" y="185"/>
                    </a:lnTo>
                    <a:lnTo>
                      <a:pt x="294" y="213"/>
                    </a:lnTo>
                    <a:lnTo>
                      <a:pt x="281" y="239"/>
                    </a:lnTo>
                    <a:lnTo>
                      <a:pt x="262" y="262"/>
                    </a:lnTo>
                    <a:lnTo>
                      <a:pt x="238" y="281"/>
                    </a:lnTo>
                    <a:lnTo>
                      <a:pt x="213" y="294"/>
                    </a:lnTo>
                    <a:lnTo>
                      <a:pt x="184" y="304"/>
                    </a:lnTo>
                    <a:lnTo>
                      <a:pt x="153" y="307"/>
                    </a:lnTo>
                    <a:lnTo>
                      <a:pt x="122" y="304"/>
                    </a:lnTo>
                    <a:lnTo>
                      <a:pt x="94" y="294"/>
                    </a:lnTo>
                    <a:lnTo>
                      <a:pt x="67" y="281"/>
                    </a:lnTo>
                    <a:lnTo>
                      <a:pt x="45" y="262"/>
                    </a:lnTo>
                    <a:lnTo>
                      <a:pt x="26" y="239"/>
                    </a:lnTo>
                    <a:lnTo>
                      <a:pt x="11" y="213"/>
                    </a:lnTo>
                    <a:lnTo>
                      <a:pt x="3" y="185"/>
                    </a:lnTo>
                    <a:lnTo>
                      <a:pt x="0" y="154"/>
                    </a:lnTo>
                    <a:lnTo>
                      <a:pt x="3" y="122"/>
                    </a:lnTo>
                    <a:lnTo>
                      <a:pt x="11" y="94"/>
                    </a:lnTo>
                    <a:lnTo>
                      <a:pt x="26" y="67"/>
                    </a:lnTo>
                    <a:lnTo>
                      <a:pt x="45" y="45"/>
                    </a:lnTo>
                    <a:lnTo>
                      <a:pt x="67" y="26"/>
                    </a:lnTo>
                    <a:lnTo>
                      <a:pt x="94" y="13"/>
                    </a:lnTo>
                    <a:lnTo>
                      <a:pt x="122" y="3"/>
                    </a:lnTo>
                    <a:lnTo>
                      <a:pt x="153"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grpSp>
      </p:grpSp>
      <p:grpSp>
        <p:nvGrpSpPr>
          <p:cNvPr id="80" name="Group 147">
            <a:extLst>
              <a:ext uri="{FF2B5EF4-FFF2-40B4-BE49-F238E27FC236}">
                <a16:creationId xmlns:a16="http://schemas.microsoft.com/office/drawing/2014/main" xmlns="" id="{E5E89832-1C88-48E6-BED4-0308D3C474A8}"/>
              </a:ext>
            </a:extLst>
          </p:cNvPr>
          <p:cNvGrpSpPr/>
          <p:nvPr/>
        </p:nvGrpSpPr>
        <p:grpSpPr>
          <a:xfrm>
            <a:off x="1177450" y="4594226"/>
            <a:ext cx="1184033" cy="952078"/>
            <a:chOff x="6215572" y="3486441"/>
            <a:chExt cx="1258194" cy="920829"/>
          </a:xfrm>
        </p:grpSpPr>
        <p:sp>
          <p:nvSpPr>
            <p:cNvPr id="81" name="Oval 117">
              <a:extLst>
                <a:ext uri="{FF2B5EF4-FFF2-40B4-BE49-F238E27FC236}">
                  <a16:creationId xmlns:a16="http://schemas.microsoft.com/office/drawing/2014/main" xmlns="" id="{751429D7-B513-419C-9A0D-3E27FFD4CDB4}"/>
                </a:ext>
              </a:extLst>
            </p:cNvPr>
            <p:cNvSpPr/>
            <p:nvPr/>
          </p:nvSpPr>
          <p:spPr>
            <a:xfrm>
              <a:off x="6271843" y="3486441"/>
              <a:ext cx="886267" cy="675249"/>
            </a:xfrm>
            <a:prstGeom prst="ellipse">
              <a:avLst/>
            </a:prstGeom>
            <a:solidFill>
              <a:schemeClr val="bg1">
                <a:lumMod val="85000"/>
              </a:schemeClr>
            </a:solidFill>
            <a:ln w="57150">
              <a:solidFill>
                <a:srgbClr val="5400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sp>
          <p:nvSpPr>
            <p:cNvPr id="82" name="TextBox 118">
              <a:extLst>
                <a:ext uri="{FF2B5EF4-FFF2-40B4-BE49-F238E27FC236}">
                  <a16:creationId xmlns:a16="http://schemas.microsoft.com/office/drawing/2014/main" xmlns="" id="{74E57B5A-665C-4F55-92DE-8A43EDF86DB4}"/>
                </a:ext>
              </a:extLst>
            </p:cNvPr>
            <p:cNvSpPr txBox="1"/>
            <p:nvPr/>
          </p:nvSpPr>
          <p:spPr>
            <a:xfrm>
              <a:off x="6215572" y="4161688"/>
              <a:ext cx="1258194" cy="245582"/>
            </a:xfrm>
            <a:prstGeom prst="rect">
              <a:avLst/>
            </a:prstGeom>
            <a:noFill/>
          </p:spPr>
          <p:txBody>
            <a:bodyPr wrap="square" rtlCol="0">
              <a:spAutoFit/>
            </a:bodyPr>
            <a:lstStyle/>
            <a:p>
              <a:pPr fontAlgn="base">
                <a:spcBef>
                  <a:spcPct val="0"/>
                </a:spcBef>
                <a:spcAft>
                  <a:spcPct val="0"/>
                </a:spcAft>
              </a:pPr>
              <a:r>
                <a:rPr lang="fr-FR" sz="1050" b="1">
                  <a:solidFill>
                    <a:prstClr val="black"/>
                  </a:solidFill>
                  <a:cs typeface="Arial" charset="0"/>
                </a:rPr>
                <a:t>Manger Dehors</a:t>
              </a:r>
            </a:p>
          </p:txBody>
        </p:sp>
        <p:grpSp>
          <p:nvGrpSpPr>
            <p:cNvPr id="83" name="noun_project_0732.eps">
              <a:extLst>
                <a:ext uri="{FF2B5EF4-FFF2-40B4-BE49-F238E27FC236}">
                  <a16:creationId xmlns:a16="http://schemas.microsoft.com/office/drawing/2014/main" xmlns="" id="{5F988029-2376-4F4D-94E6-61B029585D88}"/>
                </a:ext>
              </a:extLst>
            </p:cNvPr>
            <p:cNvGrpSpPr>
              <a:grpSpLocks/>
            </p:cNvGrpSpPr>
            <p:nvPr/>
          </p:nvGrpSpPr>
          <p:grpSpPr bwMode="auto">
            <a:xfrm>
              <a:off x="6465961" y="3573194"/>
              <a:ext cx="469412" cy="469687"/>
              <a:chOff x="3116" y="816"/>
              <a:chExt cx="320" cy="362"/>
            </a:xfrm>
          </p:grpSpPr>
          <p:sp>
            <p:nvSpPr>
              <p:cNvPr id="84" name="Freeform 73">
                <a:extLst>
                  <a:ext uri="{FF2B5EF4-FFF2-40B4-BE49-F238E27FC236}">
                    <a16:creationId xmlns:a16="http://schemas.microsoft.com/office/drawing/2014/main" xmlns="" id="{AAB155B0-01DA-46BD-89CA-E18CD00963B9}"/>
                  </a:ext>
                </a:extLst>
              </p:cNvPr>
              <p:cNvSpPr>
                <a:spLocks/>
              </p:cNvSpPr>
              <p:nvPr/>
            </p:nvSpPr>
            <p:spPr bwMode="auto">
              <a:xfrm>
                <a:off x="3217" y="816"/>
                <a:ext cx="118" cy="117"/>
              </a:xfrm>
              <a:custGeom>
                <a:avLst/>
                <a:gdLst/>
                <a:ahLst/>
                <a:cxnLst>
                  <a:cxn ang="0">
                    <a:pos x="529" y="0"/>
                  </a:cxn>
                  <a:cxn ang="0">
                    <a:pos x="587" y="3"/>
                  </a:cxn>
                  <a:cxn ang="0">
                    <a:pos x="643" y="13"/>
                  </a:cxn>
                  <a:cxn ang="0">
                    <a:pos x="697" y="27"/>
                  </a:cxn>
                  <a:cxn ang="0">
                    <a:pos x="748" y="47"/>
                  </a:cxn>
                  <a:cxn ang="0">
                    <a:pos x="797" y="72"/>
                  </a:cxn>
                  <a:cxn ang="0">
                    <a:pos x="841" y="102"/>
                  </a:cxn>
                  <a:cxn ang="0">
                    <a:pos x="884" y="136"/>
                  </a:cxn>
                  <a:cxn ang="0">
                    <a:pos x="922" y="174"/>
                  </a:cxn>
                  <a:cxn ang="0">
                    <a:pos x="956" y="216"/>
                  </a:cxn>
                  <a:cxn ang="0">
                    <a:pos x="986" y="262"/>
                  </a:cxn>
                  <a:cxn ang="0">
                    <a:pos x="1011" y="310"/>
                  </a:cxn>
                  <a:cxn ang="0">
                    <a:pos x="1031" y="362"/>
                  </a:cxn>
                  <a:cxn ang="0">
                    <a:pos x="1046" y="415"/>
                  </a:cxn>
                  <a:cxn ang="0">
                    <a:pos x="1055" y="471"/>
                  </a:cxn>
                  <a:cxn ang="0">
                    <a:pos x="1058" y="528"/>
                  </a:cxn>
                  <a:cxn ang="0">
                    <a:pos x="1055" y="586"/>
                  </a:cxn>
                  <a:cxn ang="0">
                    <a:pos x="1046" y="642"/>
                  </a:cxn>
                  <a:cxn ang="0">
                    <a:pos x="1031" y="695"/>
                  </a:cxn>
                  <a:cxn ang="0">
                    <a:pos x="1011" y="747"/>
                  </a:cxn>
                  <a:cxn ang="0">
                    <a:pos x="986" y="795"/>
                  </a:cxn>
                  <a:cxn ang="0">
                    <a:pos x="956" y="840"/>
                  </a:cxn>
                  <a:cxn ang="0">
                    <a:pos x="922" y="883"/>
                  </a:cxn>
                  <a:cxn ang="0">
                    <a:pos x="884" y="921"/>
                  </a:cxn>
                  <a:cxn ang="0">
                    <a:pos x="841" y="955"/>
                  </a:cxn>
                  <a:cxn ang="0">
                    <a:pos x="797" y="985"/>
                  </a:cxn>
                  <a:cxn ang="0">
                    <a:pos x="748" y="1010"/>
                  </a:cxn>
                  <a:cxn ang="0">
                    <a:pos x="697" y="1030"/>
                  </a:cxn>
                  <a:cxn ang="0">
                    <a:pos x="643" y="1044"/>
                  </a:cxn>
                  <a:cxn ang="0">
                    <a:pos x="587" y="1053"/>
                  </a:cxn>
                  <a:cxn ang="0">
                    <a:pos x="529" y="1057"/>
                  </a:cxn>
                  <a:cxn ang="0">
                    <a:pos x="472" y="1053"/>
                  </a:cxn>
                  <a:cxn ang="0">
                    <a:pos x="415" y="1044"/>
                  </a:cxn>
                  <a:cxn ang="0">
                    <a:pos x="362" y="1030"/>
                  </a:cxn>
                  <a:cxn ang="0">
                    <a:pos x="311" y="1010"/>
                  </a:cxn>
                  <a:cxn ang="0">
                    <a:pos x="262" y="985"/>
                  </a:cxn>
                  <a:cxn ang="0">
                    <a:pos x="217" y="955"/>
                  </a:cxn>
                  <a:cxn ang="0">
                    <a:pos x="175" y="921"/>
                  </a:cxn>
                  <a:cxn ang="0">
                    <a:pos x="137" y="883"/>
                  </a:cxn>
                  <a:cxn ang="0">
                    <a:pos x="102" y="840"/>
                  </a:cxn>
                  <a:cxn ang="0">
                    <a:pos x="72" y="795"/>
                  </a:cxn>
                  <a:cxn ang="0">
                    <a:pos x="48" y="747"/>
                  </a:cxn>
                  <a:cxn ang="0">
                    <a:pos x="28" y="695"/>
                  </a:cxn>
                  <a:cxn ang="0">
                    <a:pos x="13" y="642"/>
                  </a:cxn>
                  <a:cxn ang="0">
                    <a:pos x="3" y="586"/>
                  </a:cxn>
                  <a:cxn ang="0">
                    <a:pos x="0" y="528"/>
                  </a:cxn>
                  <a:cxn ang="0">
                    <a:pos x="3" y="471"/>
                  </a:cxn>
                  <a:cxn ang="0">
                    <a:pos x="13" y="415"/>
                  </a:cxn>
                  <a:cxn ang="0">
                    <a:pos x="28" y="362"/>
                  </a:cxn>
                  <a:cxn ang="0">
                    <a:pos x="48" y="310"/>
                  </a:cxn>
                  <a:cxn ang="0">
                    <a:pos x="72" y="262"/>
                  </a:cxn>
                  <a:cxn ang="0">
                    <a:pos x="102" y="216"/>
                  </a:cxn>
                  <a:cxn ang="0">
                    <a:pos x="137" y="174"/>
                  </a:cxn>
                  <a:cxn ang="0">
                    <a:pos x="175" y="136"/>
                  </a:cxn>
                  <a:cxn ang="0">
                    <a:pos x="217" y="102"/>
                  </a:cxn>
                  <a:cxn ang="0">
                    <a:pos x="262" y="72"/>
                  </a:cxn>
                  <a:cxn ang="0">
                    <a:pos x="311" y="47"/>
                  </a:cxn>
                  <a:cxn ang="0">
                    <a:pos x="362" y="27"/>
                  </a:cxn>
                  <a:cxn ang="0">
                    <a:pos x="415" y="13"/>
                  </a:cxn>
                  <a:cxn ang="0">
                    <a:pos x="472" y="3"/>
                  </a:cxn>
                  <a:cxn ang="0">
                    <a:pos x="529" y="0"/>
                  </a:cxn>
                </a:cxnLst>
                <a:rect l="0" t="0" r="r" b="b"/>
                <a:pathLst>
                  <a:path w="1058" h="1057">
                    <a:moveTo>
                      <a:pt x="529" y="0"/>
                    </a:moveTo>
                    <a:lnTo>
                      <a:pt x="587" y="3"/>
                    </a:lnTo>
                    <a:lnTo>
                      <a:pt x="643" y="13"/>
                    </a:lnTo>
                    <a:lnTo>
                      <a:pt x="697" y="27"/>
                    </a:lnTo>
                    <a:lnTo>
                      <a:pt x="748" y="47"/>
                    </a:lnTo>
                    <a:lnTo>
                      <a:pt x="797" y="72"/>
                    </a:lnTo>
                    <a:lnTo>
                      <a:pt x="841" y="102"/>
                    </a:lnTo>
                    <a:lnTo>
                      <a:pt x="884" y="136"/>
                    </a:lnTo>
                    <a:lnTo>
                      <a:pt x="922" y="174"/>
                    </a:lnTo>
                    <a:lnTo>
                      <a:pt x="956" y="216"/>
                    </a:lnTo>
                    <a:lnTo>
                      <a:pt x="986" y="262"/>
                    </a:lnTo>
                    <a:lnTo>
                      <a:pt x="1011" y="310"/>
                    </a:lnTo>
                    <a:lnTo>
                      <a:pt x="1031" y="362"/>
                    </a:lnTo>
                    <a:lnTo>
                      <a:pt x="1046" y="415"/>
                    </a:lnTo>
                    <a:lnTo>
                      <a:pt x="1055" y="471"/>
                    </a:lnTo>
                    <a:lnTo>
                      <a:pt x="1058" y="528"/>
                    </a:lnTo>
                    <a:lnTo>
                      <a:pt x="1055" y="586"/>
                    </a:lnTo>
                    <a:lnTo>
                      <a:pt x="1046" y="642"/>
                    </a:lnTo>
                    <a:lnTo>
                      <a:pt x="1031" y="695"/>
                    </a:lnTo>
                    <a:lnTo>
                      <a:pt x="1011" y="747"/>
                    </a:lnTo>
                    <a:lnTo>
                      <a:pt x="986" y="795"/>
                    </a:lnTo>
                    <a:lnTo>
                      <a:pt x="956" y="840"/>
                    </a:lnTo>
                    <a:lnTo>
                      <a:pt x="922" y="883"/>
                    </a:lnTo>
                    <a:lnTo>
                      <a:pt x="884" y="921"/>
                    </a:lnTo>
                    <a:lnTo>
                      <a:pt x="841" y="955"/>
                    </a:lnTo>
                    <a:lnTo>
                      <a:pt x="797" y="985"/>
                    </a:lnTo>
                    <a:lnTo>
                      <a:pt x="748" y="1010"/>
                    </a:lnTo>
                    <a:lnTo>
                      <a:pt x="697" y="1030"/>
                    </a:lnTo>
                    <a:lnTo>
                      <a:pt x="643" y="1044"/>
                    </a:lnTo>
                    <a:lnTo>
                      <a:pt x="587" y="1053"/>
                    </a:lnTo>
                    <a:lnTo>
                      <a:pt x="529" y="1057"/>
                    </a:lnTo>
                    <a:lnTo>
                      <a:pt x="472" y="1053"/>
                    </a:lnTo>
                    <a:lnTo>
                      <a:pt x="415" y="1044"/>
                    </a:lnTo>
                    <a:lnTo>
                      <a:pt x="362" y="1030"/>
                    </a:lnTo>
                    <a:lnTo>
                      <a:pt x="311" y="1010"/>
                    </a:lnTo>
                    <a:lnTo>
                      <a:pt x="262" y="985"/>
                    </a:lnTo>
                    <a:lnTo>
                      <a:pt x="217" y="955"/>
                    </a:lnTo>
                    <a:lnTo>
                      <a:pt x="175" y="921"/>
                    </a:lnTo>
                    <a:lnTo>
                      <a:pt x="137" y="883"/>
                    </a:lnTo>
                    <a:lnTo>
                      <a:pt x="102" y="840"/>
                    </a:lnTo>
                    <a:lnTo>
                      <a:pt x="72" y="795"/>
                    </a:lnTo>
                    <a:lnTo>
                      <a:pt x="48" y="747"/>
                    </a:lnTo>
                    <a:lnTo>
                      <a:pt x="28" y="695"/>
                    </a:lnTo>
                    <a:lnTo>
                      <a:pt x="13" y="642"/>
                    </a:lnTo>
                    <a:lnTo>
                      <a:pt x="3" y="586"/>
                    </a:lnTo>
                    <a:lnTo>
                      <a:pt x="0" y="528"/>
                    </a:lnTo>
                    <a:lnTo>
                      <a:pt x="3" y="471"/>
                    </a:lnTo>
                    <a:lnTo>
                      <a:pt x="13" y="415"/>
                    </a:lnTo>
                    <a:lnTo>
                      <a:pt x="28" y="362"/>
                    </a:lnTo>
                    <a:lnTo>
                      <a:pt x="48" y="310"/>
                    </a:lnTo>
                    <a:lnTo>
                      <a:pt x="72" y="262"/>
                    </a:lnTo>
                    <a:lnTo>
                      <a:pt x="102" y="216"/>
                    </a:lnTo>
                    <a:lnTo>
                      <a:pt x="137" y="174"/>
                    </a:lnTo>
                    <a:lnTo>
                      <a:pt x="175" y="136"/>
                    </a:lnTo>
                    <a:lnTo>
                      <a:pt x="217" y="102"/>
                    </a:lnTo>
                    <a:lnTo>
                      <a:pt x="262" y="72"/>
                    </a:lnTo>
                    <a:lnTo>
                      <a:pt x="311" y="47"/>
                    </a:lnTo>
                    <a:lnTo>
                      <a:pt x="362" y="27"/>
                    </a:lnTo>
                    <a:lnTo>
                      <a:pt x="415" y="13"/>
                    </a:lnTo>
                    <a:lnTo>
                      <a:pt x="472" y="3"/>
                    </a:lnTo>
                    <a:lnTo>
                      <a:pt x="529"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85" name="Freeform 74">
                <a:extLst>
                  <a:ext uri="{FF2B5EF4-FFF2-40B4-BE49-F238E27FC236}">
                    <a16:creationId xmlns:a16="http://schemas.microsoft.com/office/drawing/2014/main" xmlns="" id="{CB6DDDDE-48E8-46AC-BB05-BB09FB34DF31}"/>
                  </a:ext>
                </a:extLst>
              </p:cNvPr>
              <p:cNvSpPr>
                <a:spLocks noEditPoints="1"/>
              </p:cNvSpPr>
              <p:nvPr/>
            </p:nvSpPr>
            <p:spPr bwMode="auto">
              <a:xfrm>
                <a:off x="3116" y="927"/>
                <a:ext cx="320" cy="251"/>
              </a:xfrm>
              <a:custGeom>
                <a:avLst/>
                <a:gdLst/>
                <a:ahLst/>
                <a:cxnLst>
                  <a:cxn ang="0">
                    <a:pos x="1931" y="1166"/>
                  </a:cxn>
                  <a:cxn ang="0">
                    <a:pos x="1835" y="1222"/>
                  </a:cxn>
                  <a:cxn ang="0">
                    <a:pos x="1787" y="1315"/>
                  </a:cxn>
                  <a:cxn ang="0">
                    <a:pos x="1777" y="1379"/>
                  </a:cxn>
                  <a:cxn ang="0">
                    <a:pos x="1803" y="1384"/>
                  </a:cxn>
                  <a:cxn ang="0">
                    <a:pos x="1893" y="1375"/>
                  </a:cxn>
                  <a:cxn ang="0">
                    <a:pos x="1988" y="1318"/>
                  </a:cxn>
                  <a:cxn ang="0">
                    <a:pos x="2036" y="1225"/>
                  </a:cxn>
                  <a:cxn ang="0">
                    <a:pos x="2047" y="1162"/>
                  </a:cxn>
                  <a:cxn ang="0">
                    <a:pos x="2021" y="1156"/>
                  </a:cxn>
                  <a:cxn ang="0">
                    <a:pos x="571" y="1753"/>
                  </a:cxn>
                  <a:cxn ang="0">
                    <a:pos x="688" y="1695"/>
                  </a:cxn>
                  <a:cxn ang="0">
                    <a:pos x="777" y="1680"/>
                  </a:cxn>
                  <a:cxn ang="0">
                    <a:pos x="972" y="1985"/>
                  </a:cxn>
                  <a:cxn ang="0">
                    <a:pos x="1491" y="1714"/>
                  </a:cxn>
                  <a:cxn ang="0">
                    <a:pos x="1537" y="1869"/>
                  </a:cxn>
                  <a:cxn ang="0">
                    <a:pos x="1655" y="1973"/>
                  </a:cxn>
                  <a:cxn ang="0">
                    <a:pos x="1818" y="1997"/>
                  </a:cxn>
                  <a:cxn ang="0">
                    <a:pos x="1963" y="1930"/>
                  </a:cxn>
                  <a:cxn ang="0">
                    <a:pos x="2049" y="1797"/>
                  </a:cxn>
                  <a:cxn ang="0">
                    <a:pos x="2068" y="1680"/>
                  </a:cxn>
                  <a:cxn ang="0">
                    <a:pos x="2150" y="1685"/>
                  </a:cxn>
                  <a:cxn ang="0">
                    <a:pos x="2250" y="1718"/>
                  </a:cxn>
                  <a:cxn ang="0">
                    <a:pos x="2225" y="672"/>
                  </a:cxn>
                  <a:cxn ang="0">
                    <a:pos x="2010" y="1551"/>
                  </a:cxn>
                  <a:cxn ang="0">
                    <a:pos x="1892" y="1454"/>
                  </a:cxn>
                  <a:cxn ang="0">
                    <a:pos x="1735" y="1432"/>
                  </a:cxn>
                  <a:cxn ang="0">
                    <a:pos x="1594" y="1495"/>
                  </a:cxn>
                  <a:cxn ang="0">
                    <a:pos x="1425" y="1584"/>
                  </a:cxn>
                  <a:cxn ang="0">
                    <a:pos x="769" y="1584"/>
                  </a:cxn>
                  <a:cxn ang="0">
                    <a:pos x="2183" y="0"/>
                  </a:cxn>
                  <a:cxn ang="0">
                    <a:pos x="2352" y="45"/>
                  </a:cxn>
                  <a:cxn ang="0">
                    <a:pos x="2472" y="163"/>
                  </a:cxn>
                  <a:cxn ang="0">
                    <a:pos x="2882" y="1122"/>
                  </a:cxn>
                  <a:cxn ang="0">
                    <a:pos x="2880" y="1199"/>
                  </a:cxn>
                  <a:cxn ang="0">
                    <a:pos x="2725" y="1880"/>
                  </a:cxn>
                  <a:cxn ang="0">
                    <a:pos x="2642" y="1981"/>
                  </a:cxn>
                  <a:cxn ang="0">
                    <a:pos x="2765" y="2088"/>
                  </a:cxn>
                  <a:cxn ang="0">
                    <a:pos x="2785" y="2166"/>
                  </a:cxn>
                  <a:cxn ang="0">
                    <a:pos x="2747" y="2223"/>
                  </a:cxn>
                  <a:cxn ang="0">
                    <a:pos x="2679" y="2253"/>
                  </a:cxn>
                  <a:cxn ang="0">
                    <a:pos x="223" y="2255"/>
                  </a:cxn>
                  <a:cxn ang="0">
                    <a:pos x="153" y="2233"/>
                  </a:cxn>
                  <a:cxn ang="0">
                    <a:pos x="104" y="2183"/>
                  </a:cxn>
                  <a:cxn ang="0">
                    <a:pos x="107" y="2110"/>
                  </a:cxn>
                  <a:cxn ang="0">
                    <a:pos x="192" y="2017"/>
                  </a:cxn>
                  <a:cxn ang="0">
                    <a:pos x="175" y="1910"/>
                  </a:cxn>
                  <a:cxn ang="0">
                    <a:pos x="149" y="1844"/>
                  </a:cxn>
                  <a:cxn ang="0">
                    <a:pos x="0" y="1152"/>
                  </a:cxn>
                  <a:cxn ang="0">
                    <a:pos x="18" y="1066"/>
                  </a:cxn>
                  <a:cxn ang="0">
                    <a:pos x="465" y="96"/>
                  </a:cxn>
                  <a:cxn ang="0">
                    <a:pos x="613" y="12"/>
                  </a:cxn>
                </a:cxnLst>
                <a:rect l="0" t="0" r="r" b="b"/>
                <a:pathLst>
                  <a:path w="2884" h="2257">
                    <a:moveTo>
                      <a:pt x="2002" y="1156"/>
                    </a:moveTo>
                    <a:lnTo>
                      <a:pt x="1979" y="1157"/>
                    </a:lnTo>
                    <a:lnTo>
                      <a:pt x="1956" y="1161"/>
                    </a:lnTo>
                    <a:lnTo>
                      <a:pt x="1931" y="1166"/>
                    </a:lnTo>
                    <a:lnTo>
                      <a:pt x="1905" y="1174"/>
                    </a:lnTo>
                    <a:lnTo>
                      <a:pt x="1880" y="1186"/>
                    </a:lnTo>
                    <a:lnTo>
                      <a:pt x="1856" y="1202"/>
                    </a:lnTo>
                    <a:lnTo>
                      <a:pt x="1835" y="1222"/>
                    </a:lnTo>
                    <a:lnTo>
                      <a:pt x="1819" y="1244"/>
                    </a:lnTo>
                    <a:lnTo>
                      <a:pt x="1805" y="1269"/>
                    </a:lnTo>
                    <a:lnTo>
                      <a:pt x="1796" y="1292"/>
                    </a:lnTo>
                    <a:lnTo>
                      <a:pt x="1787" y="1315"/>
                    </a:lnTo>
                    <a:lnTo>
                      <a:pt x="1782" y="1337"/>
                    </a:lnTo>
                    <a:lnTo>
                      <a:pt x="1779" y="1355"/>
                    </a:lnTo>
                    <a:lnTo>
                      <a:pt x="1777" y="1370"/>
                    </a:lnTo>
                    <a:lnTo>
                      <a:pt x="1777" y="1379"/>
                    </a:lnTo>
                    <a:lnTo>
                      <a:pt x="1775" y="1382"/>
                    </a:lnTo>
                    <a:lnTo>
                      <a:pt x="1779" y="1382"/>
                    </a:lnTo>
                    <a:lnTo>
                      <a:pt x="1788" y="1383"/>
                    </a:lnTo>
                    <a:lnTo>
                      <a:pt x="1803" y="1384"/>
                    </a:lnTo>
                    <a:lnTo>
                      <a:pt x="1822" y="1384"/>
                    </a:lnTo>
                    <a:lnTo>
                      <a:pt x="1843" y="1383"/>
                    </a:lnTo>
                    <a:lnTo>
                      <a:pt x="1868" y="1380"/>
                    </a:lnTo>
                    <a:lnTo>
                      <a:pt x="1893" y="1375"/>
                    </a:lnTo>
                    <a:lnTo>
                      <a:pt x="1919" y="1366"/>
                    </a:lnTo>
                    <a:lnTo>
                      <a:pt x="1944" y="1355"/>
                    </a:lnTo>
                    <a:lnTo>
                      <a:pt x="1968" y="1338"/>
                    </a:lnTo>
                    <a:lnTo>
                      <a:pt x="1988" y="1318"/>
                    </a:lnTo>
                    <a:lnTo>
                      <a:pt x="2005" y="1295"/>
                    </a:lnTo>
                    <a:lnTo>
                      <a:pt x="2019" y="1272"/>
                    </a:lnTo>
                    <a:lnTo>
                      <a:pt x="2028" y="1248"/>
                    </a:lnTo>
                    <a:lnTo>
                      <a:pt x="2036" y="1225"/>
                    </a:lnTo>
                    <a:lnTo>
                      <a:pt x="2041" y="1204"/>
                    </a:lnTo>
                    <a:lnTo>
                      <a:pt x="2044" y="1185"/>
                    </a:lnTo>
                    <a:lnTo>
                      <a:pt x="2046" y="1171"/>
                    </a:lnTo>
                    <a:lnTo>
                      <a:pt x="2047" y="1162"/>
                    </a:lnTo>
                    <a:lnTo>
                      <a:pt x="2047" y="1158"/>
                    </a:lnTo>
                    <a:lnTo>
                      <a:pt x="2044" y="1157"/>
                    </a:lnTo>
                    <a:lnTo>
                      <a:pt x="2035" y="1156"/>
                    </a:lnTo>
                    <a:lnTo>
                      <a:pt x="2021" y="1156"/>
                    </a:lnTo>
                    <a:lnTo>
                      <a:pt x="2002" y="1156"/>
                    </a:lnTo>
                    <a:close/>
                    <a:moveTo>
                      <a:pt x="660" y="672"/>
                    </a:moveTo>
                    <a:lnTo>
                      <a:pt x="443" y="1173"/>
                    </a:lnTo>
                    <a:lnTo>
                      <a:pt x="571" y="1753"/>
                    </a:lnTo>
                    <a:lnTo>
                      <a:pt x="604" y="1733"/>
                    </a:lnTo>
                    <a:lnTo>
                      <a:pt x="635" y="1718"/>
                    </a:lnTo>
                    <a:lnTo>
                      <a:pt x="663" y="1705"/>
                    </a:lnTo>
                    <a:lnTo>
                      <a:pt x="688" y="1695"/>
                    </a:lnTo>
                    <a:lnTo>
                      <a:pt x="712" y="1689"/>
                    </a:lnTo>
                    <a:lnTo>
                      <a:pt x="735" y="1685"/>
                    </a:lnTo>
                    <a:lnTo>
                      <a:pt x="756" y="1683"/>
                    </a:lnTo>
                    <a:lnTo>
                      <a:pt x="777" y="1680"/>
                    </a:lnTo>
                    <a:lnTo>
                      <a:pt x="797" y="1680"/>
                    </a:lnTo>
                    <a:lnTo>
                      <a:pt x="818" y="1680"/>
                    </a:lnTo>
                    <a:lnTo>
                      <a:pt x="934" y="1680"/>
                    </a:lnTo>
                    <a:lnTo>
                      <a:pt x="972" y="1985"/>
                    </a:lnTo>
                    <a:lnTo>
                      <a:pt x="1376" y="1985"/>
                    </a:lnTo>
                    <a:lnTo>
                      <a:pt x="1413" y="1680"/>
                    </a:lnTo>
                    <a:lnTo>
                      <a:pt x="1493" y="1680"/>
                    </a:lnTo>
                    <a:lnTo>
                      <a:pt x="1491" y="1714"/>
                    </a:lnTo>
                    <a:lnTo>
                      <a:pt x="1493" y="1757"/>
                    </a:lnTo>
                    <a:lnTo>
                      <a:pt x="1503" y="1797"/>
                    </a:lnTo>
                    <a:lnTo>
                      <a:pt x="1516" y="1834"/>
                    </a:lnTo>
                    <a:lnTo>
                      <a:pt x="1537" y="1869"/>
                    </a:lnTo>
                    <a:lnTo>
                      <a:pt x="1560" y="1901"/>
                    </a:lnTo>
                    <a:lnTo>
                      <a:pt x="1589" y="1930"/>
                    </a:lnTo>
                    <a:lnTo>
                      <a:pt x="1620" y="1953"/>
                    </a:lnTo>
                    <a:lnTo>
                      <a:pt x="1655" y="1973"/>
                    </a:lnTo>
                    <a:lnTo>
                      <a:pt x="1694" y="1987"/>
                    </a:lnTo>
                    <a:lnTo>
                      <a:pt x="1734" y="1997"/>
                    </a:lnTo>
                    <a:lnTo>
                      <a:pt x="1775" y="2000"/>
                    </a:lnTo>
                    <a:lnTo>
                      <a:pt x="1818" y="1997"/>
                    </a:lnTo>
                    <a:lnTo>
                      <a:pt x="1858" y="1987"/>
                    </a:lnTo>
                    <a:lnTo>
                      <a:pt x="1897" y="1973"/>
                    </a:lnTo>
                    <a:lnTo>
                      <a:pt x="1932" y="1953"/>
                    </a:lnTo>
                    <a:lnTo>
                      <a:pt x="1963" y="1930"/>
                    </a:lnTo>
                    <a:lnTo>
                      <a:pt x="1991" y="1901"/>
                    </a:lnTo>
                    <a:lnTo>
                      <a:pt x="2015" y="1869"/>
                    </a:lnTo>
                    <a:lnTo>
                      <a:pt x="2035" y="1834"/>
                    </a:lnTo>
                    <a:lnTo>
                      <a:pt x="2049" y="1797"/>
                    </a:lnTo>
                    <a:lnTo>
                      <a:pt x="2058" y="1757"/>
                    </a:lnTo>
                    <a:lnTo>
                      <a:pt x="2061" y="1714"/>
                    </a:lnTo>
                    <a:lnTo>
                      <a:pt x="2059" y="1680"/>
                    </a:lnTo>
                    <a:lnTo>
                      <a:pt x="2068" y="1680"/>
                    </a:lnTo>
                    <a:lnTo>
                      <a:pt x="2088" y="1680"/>
                    </a:lnTo>
                    <a:lnTo>
                      <a:pt x="2108" y="1680"/>
                    </a:lnTo>
                    <a:lnTo>
                      <a:pt x="2128" y="1683"/>
                    </a:lnTo>
                    <a:lnTo>
                      <a:pt x="2150" y="1685"/>
                    </a:lnTo>
                    <a:lnTo>
                      <a:pt x="2173" y="1689"/>
                    </a:lnTo>
                    <a:lnTo>
                      <a:pt x="2196" y="1695"/>
                    </a:lnTo>
                    <a:lnTo>
                      <a:pt x="2223" y="1705"/>
                    </a:lnTo>
                    <a:lnTo>
                      <a:pt x="2250" y="1718"/>
                    </a:lnTo>
                    <a:lnTo>
                      <a:pt x="2280" y="1733"/>
                    </a:lnTo>
                    <a:lnTo>
                      <a:pt x="2313" y="1753"/>
                    </a:lnTo>
                    <a:lnTo>
                      <a:pt x="2442" y="1173"/>
                    </a:lnTo>
                    <a:lnTo>
                      <a:pt x="2225" y="672"/>
                    </a:lnTo>
                    <a:lnTo>
                      <a:pt x="2115" y="672"/>
                    </a:lnTo>
                    <a:lnTo>
                      <a:pt x="2115" y="1584"/>
                    </a:lnTo>
                    <a:lnTo>
                      <a:pt x="2029" y="1584"/>
                    </a:lnTo>
                    <a:lnTo>
                      <a:pt x="2010" y="1551"/>
                    </a:lnTo>
                    <a:lnTo>
                      <a:pt x="1986" y="1521"/>
                    </a:lnTo>
                    <a:lnTo>
                      <a:pt x="1958" y="1495"/>
                    </a:lnTo>
                    <a:lnTo>
                      <a:pt x="1926" y="1472"/>
                    </a:lnTo>
                    <a:lnTo>
                      <a:pt x="1892" y="1454"/>
                    </a:lnTo>
                    <a:lnTo>
                      <a:pt x="1855" y="1441"/>
                    </a:lnTo>
                    <a:lnTo>
                      <a:pt x="1817" y="1432"/>
                    </a:lnTo>
                    <a:lnTo>
                      <a:pt x="1775" y="1429"/>
                    </a:lnTo>
                    <a:lnTo>
                      <a:pt x="1735" y="1432"/>
                    </a:lnTo>
                    <a:lnTo>
                      <a:pt x="1696" y="1441"/>
                    </a:lnTo>
                    <a:lnTo>
                      <a:pt x="1660" y="1454"/>
                    </a:lnTo>
                    <a:lnTo>
                      <a:pt x="1625" y="1472"/>
                    </a:lnTo>
                    <a:lnTo>
                      <a:pt x="1594" y="1495"/>
                    </a:lnTo>
                    <a:lnTo>
                      <a:pt x="1566" y="1521"/>
                    </a:lnTo>
                    <a:lnTo>
                      <a:pt x="1542" y="1551"/>
                    </a:lnTo>
                    <a:lnTo>
                      <a:pt x="1522" y="1584"/>
                    </a:lnTo>
                    <a:lnTo>
                      <a:pt x="1425" y="1584"/>
                    </a:lnTo>
                    <a:lnTo>
                      <a:pt x="1491" y="1046"/>
                    </a:lnTo>
                    <a:lnTo>
                      <a:pt x="857" y="1046"/>
                    </a:lnTo>
                    <a:lnTo>
                      <a:pt x="923" y="1584"/>
                    </a:lnTo>
                    <a:lnTo>
                      <a:pt x="769" y="1584"/>
                    </a:lnTo>
                    <a:lnTo>
                      <a:pt x="769" y="672"/>
                    </a:lnTo>
                    <a:lnTo>
                      <a:pt x="660" y="672"/>
                    </a:lnTo>
                    <a:close/>
                    <a:moveTo>
                      <a:pt x="702" y="0"/>
                    </a:moveTo>
                    <a:lnTo>
                      <a:pt x="2183" y="0"/>
                    </a:lnTo>
                    <a:lnTo>
                      <a:pt x="2228" y="2"/>
                    </a:lnTo>
                    <a:lnTo>
                      <a:pt x="2271" y="12"/>
                    </a:lnTo>
                    <a:lnTo>
                      <a:pt x="2313" y="25"/>
                    </a:lnTo>
                    <a:lnTo>
                      <a:pt x="2352" y="45"/>
                    </a:lnTo>
                    <a:lnTo>
                      <a:pt x="2387" y="69"/>
                    </a:lnTo>
                    <a:lnTo>
                      <a:pt x="2419" y="96"/>
                    </a:lnTo>
                    <a:lnTo>
                      <a:pt x="2448" y="128"/>
                    </a:lnTo>
                    <a:lnTo>
                      <a:pt x="2472" y="163"/>
                    </a:lnTo>
                    <a:lnTo>
                      <a:pt x="2492" y="203"/>
                    </a:lnTo>
                    <a:lnTo>
                      <a:pt x="2867" y="1066"/>
                    </a:lnTo>
                    <a:lnTo>
                      <a:pt x="2877" y="1094"/>
                    </a:lnTo>
                    <a:lnTo>
                      <a:pt x="2882" y="1122"/>
                    </a:lnTo>
                    <a:lnTo>
                      <a:pt x="2884" y="1152"/>
                    </a:lnTo>
                    <a:lnTo>
                      <a:pt x="2883" y="1175"/>
                    </a:lnTo>
                    <a:lnTo>
                      <a:pt x="2879" y="1199"/>
                    </a:lnTo>
                    <a:lnTo>
                      <a:pt x="2880" y="1199"/>
                    </a:lnTo>
                    <a:lnTo>
                      <a:pt x="2735" y="1844"/>
                    </a:lnTo>
                    <a:lnTo>
                      <a:pt x="2735" y="1847"/>
                    </a:lnTo>
                    <a:lnTo>
                      <a:pt x="2734" y="1847"/>
                    </a:lnTo>
                    <a:lnTo>
                      <a:pt x="2725" y="1880"/>
                    </a:lnTo>
                    <a:lnTo>
                      <a:pt x="2710" y="1910"/>
                    </a:lnTo>
                    <a:lnTo>
                      <a:pt x="2691" y="1937"/>
                    </a:lnTo>
                    <a:lnTo>
                      <a:pt x="2667" y="1961"/>
                    </a:lnTo>
                    <a:lnTo>
                      <a:pt x="2642" y="1981"/>
                    </a:lnTo>
                    <a:lnTo>
                      <a:pt x="2692" y="2017"/>
                    </a:lnTo>
                    <a:lnTo>
                      <a:pt x="2723" y="2041"/>
                    </a:lnTo>
                    <a:lnTo>
                      <a:pt x="2747" y="2066"/>
                    </a:lnTo>
                    <a:lnTo>
                      <a:pt x="2765" y="2088"/>
                    </a:lnTo>
                    <a:lnTo>
                      <a:pt x="2777" y="2110"/>
                    </a:lnTo>
                    <a:lnTo>
                      <a:pt x="2784" y="2130"/>
                    </a:lnTo>
                    <a:lnTo>
                      <a:pt x="2787" y="2149"/>
                    </a:lnTo>
                    <a:lnTo>
                      <a:pt x="2785" y="2166"/>
                    </a:lnTo>
                    <a:lnTo>
                      <a:pt x="2780" y="2183"/>
                    </a:lnTo>
                    <a:lnTo>
                      <a:pt x="2772" y="2198"/>
                    </a:lnTo>
                    <a:lnTo>
                      <a:pt x="2761" y="2211"/>
                    </a:lnTo>
                    <a:lnTo>
                      <a:pt x="2747" y="2223"/>
                    </a:lnTo>
                    <a:lnTo>
                      <a:pt x="2731" y="2233"/>
                    </a:lnTo>
                    <a:lnTo>
                      <a:pt x="2715" y="2242"/>
                    </a:lnTo>
                    <a:lnTo>
                      <a:pt x="2697" y="2248"/>
                    </a:lnTo>
                    <a:lnTo>
                      <a:pt x="2679" y="2253"/>
                    </a:lnTo>
                    <a:lnTo>
                      <a:pt x="2661" y="2255"/>
                    </a:lnTo>
                    <a:lnTo>
                      <a:pt x="2644" y="2257"/>
                    </a:lnTo>
                    <a:lnTo>
                      <a:pt x="240" y="2257"/>
                    </a:lnTo>
                    <a:lnTo>
                      <a:pt x="223" y="2255"/>
                    </a:lnTo>
                    <a:lnTo>
                      <a:pt x="205" y="2253"/>
                    </a:lnTo>
                    <a:lnTo>
                      <a:pt x="187" y="2248"/>
                    </a:lnTo>
                    <a:lnTo>
                      <a:pt x="170" y="2242"/>
                    </a:lnTo>
                    <a:lnTo>
                      <a:pt x="153" y="2233"/>
                    </a:lnTo>
                    <a:lnTo>
                      <a:pt x="138" y="2223"/>
                    </a:lnTo>
                    <a:lnTo>
                      <a:pt x="124" y="2211"/>
                    </a:lnTo>
                    <a:lnTo>
                      <a:pt x="113" y="2198"/>
                    </a:lnTo>
                    <a:lnTo>
                      <a:pt x="104" y="2183"/>
                    </a:lnTo>
                    <a:lnTo>
                      <a:pt x="99" y="2166"/>
                    </a:lnTo>
                    <a:lnTo>
                      <a:pt x="98" y="2149"/>
                    </a:lnTo>
                    <a:lnTo>
                      <a:pt x="101" y="2130"/>
                    </a:lnTo>
                    <a:lnTo>
                      <a:pt x="107" y="2110"/>
                    </a:lnTo>
                    <a:lnTo>
                      <a:pt x="120" y="2088"/>
                    </a:lnTo>
                    <a:lnTo>
                      <a:pt x="138" y="2066"/>
                    </a:lnTo>
                    <a:lnTo>
                      <a:pt x="162" y="2041"/>
                    </a:lnTo>
                    <a:lnTo>
                      <a:pt x="192" y="2017"/>
                    </a:lnTo>
                    <a:lnTo>
                      <a:pt x="243" y="1981"/>
                    </a:lnTo>
                    <a:lnTo>
                      <a:pt x="217" y="1961"/>
                    </a:lnTo>
                    <a:lnTo>
                      <a:pt x="194" y="1937"/>
                    </a:lnTo>
                    <a:lnTo>
                      <a:pt x="175" y="1910"/>
                    </a:lnTo>
                    <a:lnTo>
                      <a:pt x="160" y="1880"/>
                    </a:lnTo>
                    <a:lnTo>
                      <a:pt x="150" y="1847"/>
                    </a:lnTo>
                    <a:lnTo>
                      <a:pt x="150" y="1847"/>
                    </a:lnTo>
                    <a:lnTo>
                      <a:pt x="149" y="1844"/>
                    </a:lnTo>
                    <a:lnTo>
                      <a:pt x="5" y="1199"/>
                    </a:lnTo>
                    <a:lnTo>
                      <a:pt x="5" y="1199"/>
                    </a:lnTo>
                    <a:lnTo>
                      <a:pt x="2" y="1175"/>
                    </a:lnTo>
                    <a:lnTo>
                      <a:pt x="0" y="1152"/>
                    </a:lnTo>
                    <a:lnTo>
                      <a:pt x="2" y="1122"/>
                    </a:lnTo>
                    <a:lnTo>
                      <a:pt x="8" y="1094"/>
                    </a:lnTo>
                    <a:lnTo>
                      <a:pt x="18" y="1066"/>
                    </a:lnTo>
                    <a:lnTo>
                      <a:pt x="18" y="1066"/>
                    </a:lnTo>
                    <a:lnTo>
                      <a:pt x="393" y="203"/>
                    </a:lnTo>
                    <a:lnTo>
                      <a:pt x="413" y="163"/>
                    </a:lnTo>
                    <a:lnTo>
                      <a:pt x="436" y="128"/>
                    </a:lnTo>
                    <a:lnTo>
                      <a:pt x="465" y="96"/>
                    </a:lnTo>
                    <a:lnTo>
                      <a:pt x="497" y="69"/>
                    </a:lnTo>
                    <a:lnTo>
                      <a:pt x="533" y="45"/>
                    </a:lnTo>
                    <a:lnTo>
                      <a:pt x="571" y="25"/>
                    </a:lnTo>
                    <a:lnTo>
                      <a:pt x="613" y="12"/>
                    </a:lnTo>
                    <a:lnTo>
                      <a:pt x="656" y="2"/>
                    </a:lnTo>
                    <a:lnTo>
                      <a:pt x="702"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grpSp>
      </p:grpSp>
      <p:grpSp>
        <p:nvGrpSpPr>
          <p:cNvPr id="86" name="Group 202">
            <a:extLst>
              <a:ext uri="{FF2B5EF4-FFF2-40B4-BE49-F238E27FC236}">
                <a16:creationId xmlns:a16="http://schemas.microsoft.com/office/drawing/2014/main" xmlns="" id="{B2E63948-A991-41F0-BFE7-50A78A5C14BA}"/>
              </a:ext>
            </a:extLst>
          </p:cNvPr>
          <p:cNvGrpSpPr/>
          <p:nvPr/>
        </p:nvGrpSpPr>
        <p:grpSpPr>
          <a:xfrm>
            <a:off x="6753010" y="5152770"/>
            <a:ext cx="1074505" cy="926784"/>
            <a:chOff x="4665114" y="3711527"/>
            <a:chExt cx="1015890" cy="873739"/>
          </a:xfrm>
        </p:grpSpPr>
        <p:sp>
          <p:nvSpPr>
            <p:cNvPr id="87" name="Oval 123">
              <a:extLst>
                <a:ext uri="{FF2B5EF4-FFF2-40B4-BE49-F238E27FC236}">
                  <a16:creationId xmlns:a16="http://schemas.microsoft.com/office/drawing/2014/main" xmlns="" id="{0A4E87C2-E59A-4087-A3B5-44079CD545E8}"/>
                </a:ext>
              </a:extLst>
            </p:cNvPr>
            <p:cNvSpPr/>
            <p:nvPr/>
          </p:nvSpPr>
          <p:spPr>
            <a:xfrm>
              <a:off x="4709899" y="3711527"/>
              <a:ext cx="780501" cy="634356"/>
            </a:xfrm>
            <a:prstGeom prst="ellipse">
              <a:avLst/>
            </a:prstGeom>
            <a:solidFill>
              <a:schemeClr val="bg1">
                <a:lumMod val="85000"/>
              </a:schemeClr>
            </a:solidFill>
            <a:ln w="57150">
              <a:solidFill>
                <a:srgbClr val="5400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sp>
          <p:nvSpPr>
            <p:cNvPr id="88" name="TextBox 124">
              <a:extLst>
                <a:ext uri="{FF2B5EF4-FFF2-40B4-BE49-F238E27FC236}">
                  <a16:creationId xmlns:a16="http://schemas.microsoft.com/office/drawing/2014/main" xmlns="" id="{92B54212-1553-4F47-81A2-89283AC8C789}"/>
                </a:ext>
              </a:extLst>
            </p:cNvPr>
            <p:cNvSpPr txBox="1"/>
            <p:nvPr/>
          </p:nvSpPr>
          <p:spPr>
            <a:xfrm>
              <a:off x="4665114" y="4345883"/>
              <a:ext cx="1015890" cy="239383"/>
            </a:xfrm>
            <a:prstGeom prst="rect">
              <a:avLst/>
            </a:prstGeom>
            <a:noFill/>
          </p:spPr>
          <p:txBody>
            <a:bodyPr wrap="square" rtlCol="0">
              <a:spAutoFit/>
            </a:bodyPr>
            <a:lstStyle/>
            <a:p>
              <a:pPr fontAlgn="base">
                <a:spcBef>
                  <a:spcPct val="0"/>
                </a:spcBef>
                <a:spcAft>
                  <a:spcPct val="0"/>
                </a:spcAft>
              </a:pPr>
              <a:r>
                <a:rPr lang="fr-FR" sz="1050" b="1">
                  <a:solidFill>
                    <a:prstClr val="black"/>
                  </a:solidFill>
                  <a:cs typeface="Arial" charset="0"/>
                </a:rPr>
                <a:t>En circulant</a:t>
              </a:r>
            </a:p>
          </p:txBody>
        </p:sp>
        <p:grpSp>
          <p:nvGrpSpPr>
            <p:cNvPr id="89" name="noun_project_0527.eps">
              <a:extLst>
                <a:ext uri="{FF2B5EF4-FFF2-40B4-BE49-F238E27FC236}">
                  <a16:creationId xmlns:a16="http://schemas.microsoft.com/office/drawing/2014/main" xmlns="" id="{0D16093A-EDB8-405D-B09F-18735EA68577}"/>
                </a:ext>
              </a:extLst>
            </p:cNvPr>
            <p:cNvGrpSpPr>
              <a:grpSpLocks/>
            </p:cNvGrpSpPr>
            <p:nvPr/>
          </p:nvGrpSpPr>
          <p:grpSpPr bwMode="auto">
            <a:xfrm>
              <a:off x="4873821" y="3812344"/>
              <a:ext cx="443767" cy="421762"/>
              <a:chOff x="3398" y="821"/>
              <a:chExt cx="355" cy="384"/>
            </a:xfrm>
          </p:grpSpPr>
          <p:sp>
            <p:nvSpPr>
              <p:cNvPr id="90" name="Freeform 73">
                <a:extLst>
                  <a:ext uri="{FF2B5EF4-FFF2-40B4-BE49-F238E27FC236}">
                    <a16:creationId xmlns:a16="http://schemas.microsoft.com/office/drawing/2014/main" xmlns="" id="{935A3C98-03E4-411C-8189-B0225637BA99}"/>
                  </a:ext>
                </a:extLst>
              </p:cNvPr>
              <p:cNvSpPr>
                <a:spLocks/>
              </p:cNvSpPr>
              <p:nvPr/>
            </p:nvSpPr>
            <p:spPr bwMode="auto">
              <a:xfrm>
                <a:off x="3555" y="821"/>
                <a:ext cx="50" cy="55"/>
              </a:xfrm>
              <a:custGeom>
                <a:avLst/>
                <a:gdLst/>
                <a:ahLst/>
                <a:cxnLst>
                  <a:cxn ang="0">
                    <a:pos x="246" y="0"/>
                  </a:cxn>
                  <a:cxn ang="0">
                    <a:pos x="455" y="0"/>
                  </a:cxn>
                  <a:cxn ang="0">
                    <a:pos x="208" y="245"/>
                  </a:cxn>
                  <a:cxn ang="0">
                    <a:pos x="455" y="493"/>
                  </a:cxn>
                  <a:cxn ang="0">
                    <a:pos x="246" y="493"/>
                  </a:cxn>
                  <a:cxn ang="0">
                    <a:pos x="0" y="245"/>
                  </a:cxn>
                  <a:cxn ang="0">
                    <a:pos x="246" y="0"/>
                  </a:cxn>
                </a:cxnLst>
                <a:rect l="0" t="0" r="r" b="b"/>
                <a:pathLst>
                  <a:path w="455" h="493">
                    <a:moveTo>
                      <a:pt x="246" y="0"/>
                    </a:moveTo>
                    <a:lnTo>
                      <a:pt x="455" y="0"/>
                    </a:lnTo>
                    <a:lnTo>
                      <a:pt x="208" y="245"/>
                    </a:lnTo>
                    <a:lnTo>
                      <a:pt x="455" y="493"/>
                    </a:lnTo>
                    <a:lnTo>
                      <a:pt x="246" y="493"/>
                    </a:lnTo>
                    <a:lnTo>
                      <a:pt x="0" y="245"/>
                    </a:lnTo>
                    <a:lnTo>
                      <a:pt x="246"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91" name="Freeform 74">
                <a:extLst>
                  <a:ext uri="{FF2B5EF4-FFF2-40B4-BE49-F238E27FC236}">
                    <a16:creationId xmlns:a16="http://schemas.microsoft.com/office/drawing/2014/main" xmlns="" id="{2B0FB8B7-9F98-4EBE-8ED4-B8F9F2BC58A0}"/>
                  </a:ext>
                </a:extLst>
              </p:cNvPr>
              <p:cNvSpPr>
                <a:spLocks/>
              </p:cNvSpPr>
              <p:nvPr/>
            </p:nvSpPr>
            <p:spPr bwMode="auto">
              <a:xfrm>
                <a:off x="3546" y="1150"/>
                <a:ext cx="50" cy="55"/>
              </a:xfrm>
              <a:custGeom>
                <a:avLst/>
                <a:gdLst/>
                <a:ahLst/>
                <a:cxnLst>
                  <a:cxn ang="0">
                    <a:pos x="0" y="0"/>
                  </a:cxn>
                  <a:cxn ang="0">
                    <a:pos x="210" y="0"/>
                  </a:cxn>
                  <a:cxn ang="0">
                    <a:pos x="455" y="246"/>
                  </a:cxn>
                  <a:cxn ang="0">
                    <a:pos x="210" y="493"/>
                  </a:cxn>
                  <a:cxn ang="0">
                    <a:pos x="0" y="493"/>
                  </a:cxn>
                  <a:cxn ang="0">
                    <a:pos x="247" y="246"/>
                  </a:cxn>
                  <a:cxn ang="0">
                    <a:pos x="0" y="0"/>
                  </a:cxn>
                </a:cxnLst>
                <a:rect l="0" t="0" r="r" b="b"/>
                <a:pathLst>
                  <a:path w="455" h="493">
                    <a:moveTo>
                      <a:pt x="0" y="0"/>
                    </a:moveTo>
                    <a:lnTo>
                      <a:pt x="210" y="0"/>
                    </a:lnTo>
                    <a:lnTo>
                      <a:pt x="455" y="246"/>
                    </a:lnTo>
                    <a:lnTo>
                      <a:pt x="210" y="493"/>
                    </a:lnTo>
                    <a:lnTo>
                      <a:pt x="0" y="493"/>
                    </a:lnTo>
                    <a:lnTo>
                      <a:pt x="247" y="246"/>
                    </a:lnTo>
                    <a:lnTo>
                      <a:pt x="0"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92" name="Freeform 75">
                <a:extLst>
                  <a:ext uri="{FF2B5EF4-FFF2-40B4-BE49-F238E27FC236}">
                    <a16:creationId xmlns:a16="http://schemas.microsoft.com/office/drawing/2014/main" xmlns="" id="{699685BF-5776-4CB6-B2EC-374639F38877}"/>
                  </a:ext>
                </a:extLst>
              </p:cNvPr>
              <p:cNvSpPr>
                <a:spLocks noEditPoints="1"/>
              </p:cNvSpPr>
              <p:nvPr/>
            </p:nvSpPr>
            <p:spPr bwMode="auto">
              <a:xfrm>
                <a:off x="3469" y="927"/>
                <a:ext cx="213" cy="172"/>
              </a:xfrm>
              <a:custGeom>
                <a:avLst/>
                <a:gdLst/>
                <a:ahLst/>
                <a:cxnLst>
                  <a:cxn ang="0">
                    <a:pos x="1550" y="695"/>
                  </a:cxn>
                  <a:cxn ang="0">
                    <a:pos x="1492" y="753"/>
                  </a:cxn>
                  <a:cxn ang="0">
                    <a:pos x="1481" y="834"/>
                  </a:cxn>
                  <a:cxn ang="0">
                    <a:pos x="1516" y="898"/>
                  </a:cxn>
                  <a:cxn ang="0">
                    <a:pos x="1580" y="933"/>
                  </a:cxn>
                  <a:cxn ang="0">
                    <a:pos x="1654" y="925"/>
                  </a:cxn>
                  <a:cxn ang="0">
                    <a:pos x="1710" y="880"/>
                  </a:cxn>
                  <a:cxn ang="0">
                    <a:pos x="1732" y="809"/>
                  </a:cxn>
                  <a:cxn ang="0">
                    <a:pos x="1710" y="738"/>
                  </a:cxn>
                  <a:cxn ang="0">
                    <a:pos x="1654" y="692"/>
                  </a:cxn>
                  <a:cxn ang="0">
                    <a:pos x="301" y="682"/>
                  </a:cxn>
                  <a:cxn ang="0">
                    <a:pos x="221" y="710"/>
                  </a:cxn>
                  <a:cxn ang="0">
                    <a:pos x="177" y="780"/>
                  </a:cxn>
                  <a:cxn ang="0">
                    <a:pos x="183" y="859"/>
                  </a:cxn>
                  <a:cxn ang="0">
                    <a:pos x="230" y="913"/>
                  </a:cxn>
                  <a:cxn ang="0">
                    <a:pos x="301" y="936"/>
                  </a:cxn>
                  <a:cxn ang="0">
                    <a:pos x="379" y="908"/>
                  </a:cxn>
                  <a:cxn ang="0">
                    <a:pos x="423" y="838"/>
                  </a:cxn>
                  <a:cxn ang="0">
                    <a:pos x="413" y="753"/>
                  </a:cxn>
                  <a:cxn ang="0">
                    <a:pos x="355" y="695"/>
                  </a:cxn>
                  <a:cxn ang="0">
                    <a:pos x="518" y="123"/>
                  </a:cxn>
                  <a:cxn ang="0">
                    <a:pos x="481" y="142"/>
                  </a:cxn>
                  <a:cxn ang="0">
                    <a:pos x="1592" y="517"/>
                  </a:cxn>
                  <a:cxn ang="0">
                    <a:pos x="1423" y="131"/>
                  </a:cxn>
                  <a:cxn ang="0">
                    <a:pos x="518" y="123"/>
                  </a:cxn>
                  <a:cxn ang="0">
                    <a:pos x="1440" y="2"/>
                  </a:cxn>
                  <a:cxn ang="0">
                    <a:pos x="1517" y="38"/>
                  </a:cxn>
                  <a:cxn ang="0">
                    <a:pos x="1567" y="105"/>
                  </a:cxn>
                  <a:cxn ang="0">
                    <a:pos x="1813" y="558"/>
                  </a:cxn>
                  <a:cxn ang="0">
                    <a:pos x="1888" y="639"/>
                  </a:cxn>
                  <a:cxn ang="0">
                    <a:pos x="1916" y="751"/>
                  </a:cxn>
                  <a:cxn ang="0">
                    <a:pos x="1763" y="1399"/>
                  </a:cxn>
                  <a:cxn ang="0">
                    <a:pos x="1737" y="1484"/>
                  </a:cxn>
                  <a:cxn ang="0">
                    <a:pos x="1670" y="1539"/>
                  </a:cxn>
                  <a:cxn ang="0">
                    <a:pos x="1581" y="1547"/>
                  </a:cxn>
                  <a:cxn ang="0">
                    <a:pos x="1505" y="1507"/>
                  </a:cxn>
                  <a:cxn ang="0">
                    <a:pos x="1464" y="1429"/>
                  </a:cxn>
                  <a:cxn ang="0">
                    <a:pos x="454" y="1247"/>
                  </a:cxn>
                  <a:cxn ang="0">
                    <a:pos x="442" y="1458"/>
                  </a:cxn>
                  <a:cxn ang="0">
                    <a:pos x="387" y="1525"/>
                  </a:cxn>
                  <a:cxn ang="0">
                    <a:pos x="304" y="1551"/>
                  </a:cxn>
                  <a:cxn ang="0">
                    <a:pos x="219" y="1525"/>
                  </a:cxn>
                  <a:cxn ang="0">
                    <a:pos x="165" y="1458"/>
                  </a:cxn>
                  <a:cxn ang="0">
                    <a:pos x="153" y="1247"/>
                  </a:cxn>
                  <a:cxn ang="0">
                    <a:pos x="3" y="712"/>
                  </a:cxn>
                  <a:cxn ang="0">
                    <a:pos x="48" y="608"/>
                  </a:cxn>
                  <a:cxn ang="0">
                    <a:pos x="135" y="538"/>
                  </a:cxn>
                  <a:cxn ang="0">
                    <a:pos x="361" y="80"/>
                  </a:cxn>
                  <a:cxn ang="0">
                    <a:pos x="421" y="22"/>
                  </a:cxn>
                  <a:cxn ang="0">
                    <a:pos x="504" y="0"/>
                  </a:cxn>
                </a:cxnLst>
                <a:rect l="0" t="0" r="r" b="b"/>
                <a:pathLst>
                  <a:path w="1916" h="1551">
                    <a:moveTo>
                      <a:pt x="1605" y="682"/>
                    </a:moveTo>
                    <a:lnTo>
                      <a:pt x="1576" y="686"/>
                    </a:lnTo>
                    <a:lnTo>
                      <a:pt x="1550" y="695"/>
                    </a:lnTo>
                    <a:lnTo>
                      <a:pt x="1527" y="710"/>
                    </a:lnTo>
                    <a:lnTo>
                      <a:pt x="1506" y="730"/>
                    </a:lnTo>
                    <a:lnTo>
                      <a:pt x="1492" y="753"/>
                    </a:lnTo>
                    <a:lnTo>
                      <a:pt x="1482" y="780"/>
                    </a:lnTo>
                    <a:lnTo>
                      <a:pt x="1478" y="809"/>
                    </a:lnTo>
                    <a:lnTo>
                      <a:pt x="1481" y="834"/>
                    </a:lnTo>
                    <a:lnTo>
                      <a:pt x="1489" y="859"/>
                    </a:lnTo>
                    <a:lnTo>
                      <a:pt x="1501" y="880"/>
                    </a:lnTo>
                    <a:lnTo>
                      <a:pt x="1516" y="898"/>
                    </a:lnTo>
                    <a:lnTo>
                      <a:pt x="1535" y="913"/>
                    </a:lnTo>
                    <a:lnTo>
                      <a:pt x="1557" y="925"/>
                    </a:lnTo>
                    <a:lnTo>
                      <a:pt x="1580" y="933"/>
                    </a:lnTo>
                    <a:lnTo>
                      <a:pt x="1605" y="936"/>
                    </a:lnTo>
                    <a:lnTo>
                      <a:pt x="1631" y="933"/>
                    </a:lnTo>
                    <a:lnTo>
                      <a:pt x="1654" y="925"/>
                    </a:lnTo>
                    <a:lnTo>
                      <a:pt x="1676" y="913"/>
                    </a:lnTo>
                    <a:lnTo>
                      <a:pt x="1695" y="898"/>
                    </a:lnTo>
                    <a:lnTo>
                      <a:pt x="1710" y="880"/>
                    </a:lnTo>
                    <a:lnTo>
                      <a:pt x="1722" y="859"/>
                    </a:lnTo>
                    <a:lnTo>
                      <a:pt x="1729" y="834"/>
                    </a:lnTo>
                    <a:lnTo>
                      <a:pt x="1732" y="809"/>
                    </a:lnTo>
                    <a:lnTo>
                      <a:pt x="1729" y="783"/>
                    </a:lnTo>
                    <a:lnTo>
                      <a:pt x="1722" y="760"/>
                    </a:lnTo>
                    <a:lnTo>
                      <a:pt x="1710" y="738"/>
                    </a:lnTo>
                    <a:lnTo>
                      <a:pt x="1695" y="720"/>
                    </a:lnTo>
                    <a:lnTo>
                      <a:pt x="1676" y="704"/>
                    </a:lnTo>
                    <a:lnTo>
                      <a:pt x="1654" y="692"/>
                    </a:lnTo>
                    <a:lnTo>
                      <a:pt x="1631" y="685"/>
                    </a:lnTo>
                    <a:lnTo>
                      <a:pt x="1605" y="682"/>
                    </a:lnTo>
                    <a:close/>
                    <a:moveTo>
                      <a:pt x="301" y="682"/>
                    </a:moveTo>
                    <a:lnTo>
                      <a:pt x="272" y="686"/>
                    </a:lnTo>
                    <a:lnTo>
                      <a:pt x="245" y="695"/>
                    </a:lnTo>
                    <a:lnTo>
                      <a:pt x="221" y="710"/>
                    </a:lnTo>
                    <a:lnTo>
                      <a:pt x="202" y="730"/>
                    </a:lnTo>
                    <a:lnTo>
                      <a:pt x="187" y="753"/>
                    </a:lnTo>
                    <a:lnTo>
                      <a:pt x="177" y="780"/>
                    </a:lnTo>
                    <a:lnTo>
                      <a:pt x="174" y="809"/>
                    </a:lnTo>
                    <a:lnTo>
                      <a:pt x="176" y="834"/>
                    </a:lnTo>
                    <a:lnTo>
                      <a:pt x="183" y="859"/>
                    </a:lnTo>
                    <a:lnTo>
                      <a:pt x="195" y="880"/>
                    </a:lnTo>
                    <a:lnTo>
                      <a:pt x="210" y="898"/>
                    </a:lnTo>
                    <a:lnTo>
                      <a:pt x="230" y="913"/>
                    </a:lnTo>
                    <a:lnTo>
                      <a:pt x="251" y="925"/>
                    </a:lnTo>
                    <a:lnTo>
                      <a:pt x="275" y="933"/>
                    </a:lnTo>
                    <a:lnTo>
                      <a:pt x="301" y="936"/>
                    </a:lnTo>
                    <a:lnTo>
                      <a:pt x="328" y="932"/>
                    </a:lnTo>
                    <a:lnTo>
                      <a:pt x="355" y="923"/>
                    </a:lnTo>
                    <a:lnTo>
                      <a:pt x="379" y="908"/>
                    </a:lnTo>
                    <a:lnTo>
                      <a:pt x="398" y="888"/>
                    </a:lnTo>
                    <a:lnTo>
                      <a:pt x="413" y="865"/>
                    </a:lnTo>
                    <a:lnTo>
                      <a:pt x="423" y="838"/>
                    </a:lnTo>
                    <a:lnTo>
                      <a:pt x="426" y="809"/>
                    </a:lnTo>
                    <a:lnTo>
                      <a:pt x="423" y="780"/>
                    </a:lnTo>
                    <a:lnTo>
                      <a:pt x="413" y="753"/>
                    </a:lnTo>
                    <a:lnTo>
                      <a:pt x="398" y="730"/>
                    </a:lnTo>
                    <a:lnTo>
                      <a:pt x="379" y="710"/>
                    </a:lnTo>
                    <a:lnTo>
                      <a:pt x="355" y="695"/>
                    </a:lnTo>
                    <a:lnTo>
                      <a:pt x="328" y="686"/>
                    </a:lnTo>
                    <a:lnTo>
                      <a:pt x="301" y="682"/>
                    </a:lnTo>
                    <a:close/>
                    <a:moveTo>
                      <a:pt x="518" y="123"/>
                    </a:moveTo>
                    <a:lnTo>
                      <a:pt x="504" y="125"/>
                    </a:lnTo>
                    <a:lnTo>
                      <a:pt x="492" y="131"/>
                    </a:lnTo>
                    <a:lnTo>
                      <a:pt x="481" y="142"/>
                    </a:lnTo>
                    <a:lnTo>
                      <a:pt x="474" y="155"/>
                    </a:lnTo>
                    <a:lnTo>
                      <a:pt x="323" y="517"/>
                    </a:lnTo>
                    <a:lnTo>
                      <a:pt x="1592" y="517"/>
                    </a:lnTo>
                    <a:lnTo>
                      <a:pt x="1442" y="155"/>
                    </a:lnTo>
                    <a:lnTo>
                      <a:pt x="1434" y="142"/>
                    </a:lnTo>
                    <a:lnTo>
                      <a:pt x="1423" y="131"/>
                    </a:lnTo>
                    <a:lnTo>
                      <a:pt x="1411" y="125"/>
                    </a:lnTo>
                    <a:lnTo>
                      <a:pt x="1396" y="123"/>
                    </a:lnTo>
                    <a:lnTo>
                      <a:pt x="518" y="123"/>
                    </a:lnTo>
                    <a:close/>
                    <a:moveTo>
                      <a:pt x="504" y="0"/>
                    </a:moveTo>
                    <a:lnTo>
                      <a:pt x="1411" y="0"/>
                    </a:lnTo>
                    <a:lnTo>
                      <a:pt x="1440" y="2"/>
                    </a:lnTo>
                    <a:lnTo>
                      <a:pt x="1467" y="10"/>
                    </a:lnTo>
                    <a:lnTo>
                      <a:pt x="1494" y="22"/>
                    </a:lnTo>
                    <a:lnTo>
                      <a:pt x="1517" y="38"/>
                    </a:lnTo>
                    <a:lnTo>
                      <a:pt x="1537" y="57"/>
                    </a:lnTo>
                    <a:lnTo>
                      <a:pt x="1554" y="80"/>
                    </a:lnTo>
                    <a:lnTo>
                      <a:pt x="1567" y="105"/>
                    </a:lnTo>
                    <a:lnTo>
                      <a:pt x="1744" y="525"/>
                    </a:lnTo>
                    <a:lnTo>
                      <a:pt x="1780" y="538"/>
                    </a:lnTo>
                    <a:lnTo>
                      <a:pt x="1813" y="558"/>
                    </a:lnTo>
                    <a:lnTo>
                      <a:pt x="1842" y="580"/>
                    </a:lnTo>
                    <a:lnTo>
                      <a:pt x="1868" y="608"/>
                    </a:lnTo>
                    <a:lnTo>
                      <a:pt x="1888" y="639"/>
                    </a:lnTo>
                    <a:lnTo>
                      <a:pt x="1903" y="675"/>
                    </a:lnTo>
                    <a:lnTo>
                      <a:pt x="1913" y="712"/>
                    </a:lnTo>
                    <a:lnTo>
                      <a:pt x="1916" y="751"/>
                    </a:lnTo>
                    <a:lnTo>
                      <a:pt x="1916" y="1247"/>
                    </a:lnTo>
                    <a:lnTo>
                      <a:pt x="1763" y="1247"/>
                    </a:lnTo>
                    <a:lnTo>
                      <a:pt x="1763" y="1399"/>
                    </a:lnTo>
                    <a:lnTo>
                      <a:pt x="1759" y="1429"/>
                    </a:lnTo>
                    <a:lnTo>
                      <a:pt x="1751" y="1458"/>
                    </a:lnTo>
                    <a:lnTo>
                      <a:pt x="1737" y="1484"/>
                    </a:lnTo>
                    <a:lnTo>
                      <a:pt x="1719" y="1507"/>
                    </a:lnTo>
                    <a:lnTo>
                      <a:pt x="1696" y="1525"/>
                    </a:lnTo>
                    <a:lnTo>
                      <a:pt x="1670" y="1539"/>
                    </a:lnTo>
                    <a:lnTo>
                      <a:pt x="1642" y="1547"/>
                    </a:lnTo>
                    <a:lnTo>
                      <a:pt x="1611" y="1551"/>
                    </a:lnTo>
                    <a:lnTo>
                      <a:pt x="1581" y="1547"/>
                    </a:lnTo>
                    <a:lnTo>
                      <a:pt x="1552" y="1539"/>
                    </a:lnTo>
                    <a:lnTo>
                      <a:pt x="1528" y="1525"/>
                    </a:lnTo>
                    <a:lnTo>
                      <a:pt x="1505" y="1507"/>
                    </a:lnTo>
                    <a:lnTo>
                      <a:pt x="1487" y="1484"/>
                    </a:lnTo>
                    <a:lnTo>
                      <a:pt x="1473" y="1458"/>
                    </a:lnTo>
                    <a:lnTo>
                      <a:pt x="1464" y="1429"/>
                    </a:lnTo>
                    <a:lnTo>
                      <a:pt x="1461" y="1399"/>
                    </a:lnTo>
                    <a:lnTo>
                      <a:pt x="1461" y="1247"/>
                    </a:lnTo>
                    <a:lnTo>
                      <a:pt x="454" y="1247"/>
                    </a:lnTo>
                    <a:lnTo>
                      <a:pt x="454" y="1399"/>
                    </a:lnTo>
                    <a:lnTo>
                      <a:pt x="451" y="1429"/>
                    </a:lnTo>
                    <a:lnTo>
                      <a:pt x="442" y="1458"/>
                    </a:lnTo>
                    <a:lnTo>
                      <a:pt x="428" y="1484"/>
                    </a:lnTo>
                    <a:lnTo>
                      <a:pt x="410" y="1507"/>
                    </a:lnTo>
                    <a:lnTo>
                      <a:pt x="387" y="1525"/>
                    </a:lnTo>
                    <a:lnTo>
                      <a:pt x="362" y="1539"/>
                    </a:lnTo>
                    <a:lnTo>
                      <a:pt x="334" y="1547"/>
                    </a:lnTo>
                    <a:lnTo>
                      <a:pt x="304" y="1551"/>
                    </a:lnTo>
                    <a:lnTo>
                      <a:pt x="273" y="1547"/>
                    </a:lnTo>
                    <a:lnTo>
                      <a:pt x="245" y="1539"/>
                    </a:lnTo>
                    <a:lnTo>
                      <a:pt x="219" y="1525"/>
                    </a:lnTo>
                    <a:lnTo>
                      <a:pt x="197" y="1507"/>
                    </a:lnTo>
                    <a:lnTo>
                      <a:pt x="179" y="1484"/>
                    </a:lnTo>
                    <a:lnTo>
                      <a:pt x="165" y="1458"/>
                    </a:lnTo>
                    <a:lnTo>
                      <a:pt x="157" y="1429"/>
                    </a:lnTo>
                    <a:lnTo>
                      <a:pt x="153" y="1399"/>
                    </a:lnTo>
                    <a:lnTo>
                      <a:pt x="153" y="1247"/>
                    </a:lnTo>
                    <a:lnTo>
                      <a:pt x="0" y="1247"/>
                    </a:lnTo>
                    <a:lnTo>
                      <a:pt x="0" y="751"/>
                    </a:lnTo>
                    <a:lnTo>
                      <a:pt x="3" y="712"/>
                    </a:lnTo>
                    <a:lnTo>
                      <a:pt x="13" y="675"/>
                    </a:lnTo>
                    <a:lnTo>
                      <a:pt x="28" y="639"/>
                    </a:lnTo>
                    <a:lnTo>
                      <a:pt x="48" y="608"/>
                    </a:lnTo>
                    <a:lnTo>
                      <a:pt x="74" y="580"/>
                    </a:lnTo>
                    <a:lnTo>
                      <a:pt x="103" y="558"/>
                    </a:lnTo>
                    <a:lnTo>
                      <a:pt x="135" y="538"/>
                    </a:lnTo>
                    <a:lnTo>
                      <a:pt x="171" y="525"/>
                    </a:lnTo>
                    <a:lnTo>
                      <a:pt x="348" y="105"/>
                    </a:lnTo>
                    <a:lnTo>
                      <a:pt x="361" y="80"/>
                    </a:lnTo>
                    <a:lnTo>
                      <a:pt x="377" y="57"/>
                    </a:lnTo>
                    <a:lnTo>
                      <a:pt x="397" y="38"/>
                    </a:lnTo>
                    <a:lnTo>
                      <a:pt x="421" y="22"/>
                    </a:lnTo>
                    <a:lnTo>
                      <a:pt x="447" y="10"/>
                    </a:lnTo>
                    <a:lnTo>
                      <a:pt x="474" y="2"/>
                    </a:lnTo>
                    <a:lnTo>
                      <a:pt x="504"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93" name="Freeform 76">
                <a:extLst>
                  <a:ext uri="{FF2B5EF4-FFF2-40B4-BE49-F238E27FC236}">
                    <a16:creationId xmlns:a16="http://schemas.microsoft.com/office/drawing/2014/main" xmlns="" id="{F3A3427D-C87C-4031-BEC1-21E6788743C3}"/>
                  </a:ext>
                </a:extLst>
              </p:cNvPr>
              <p:cNvSpPr>
                <a:spLocks/>
              </p:cNvSpPr>
              <p:nvPr/>
            </p:nvSpPr>
            <p:spPr bwMode="auto">
              <a:xfrm>
                <a:off x="3724" y="835"/>
                <a:ext cx="29" cy="29"/>
              </a:xfrm>
              <a:custGeom>
                <a:avLst/>
                <a:gdLst/>
                <a:ahLst/>
                <a:cxnLst>
                  <a:cxn ang="0">
                    <a:pos x="132" y="0"/>
                  </a:cxn>
                  <a:cxn ang="0">
                    <a:pos x="158" y="2"/>
                  </a:cxn>
                  <a:cxn ang="0">
                    <a:pos x="183" y="9"/>
                  </a:cxn>
                  <a:cxn ang="0">
                    <a:pos x="205" y="21"/>
                  </a:cxn>
                  <a:cxn ang="0">
                    <a:pos x="225" y="37"/>
                  </a:cxn>
                  <a:cxn ang="0">
                    <a:pos x="241" y="57"/>
                  </a:cxn>
                  <a:cxn ang="0">
                    <a:pos x="252" y="79"/>
                  </a:cxn>
                  <a:cxn ang="0">
                    <a:pos x="260" y="103"/>
                  </a:cxn>
                  <a:cxn ang="0">
                    <a:pos x="263" y="130"/>
                  </a:cxn>
                  <a:cxn ang="0">
                    <a:pos x="260" y="157"/>
                  </a:cxn>
                  <a:cxn ang="0">
                    <a:pos x="252" y="181"/>
                  </a:cxn>
                  <a:cxn ang="0">
                    <a:pos x="241" y="203"/>
                  </a:cxn>
                  <a:cxn ang="0">
                    <a:pos x="225" y="223"/>
                  </a:cxn>
                  <a:cxn ang="0">
                    <a:pos x="205" y="238"/>
                  </a:cxn>
                  <a:cxn ang="0">
                    <a:pos x="183" y="251"/>
                  </a:cxn>
                  <a:cxn ang="0">
                    <a:pos x="158" y="259"/>
                  </a:cxn>
                  <a:cxn ang="0">
                    <a:pos x="132" y="261"/>
                  </a:cxn>
                  <a:cxn ang="0">
                    <a:pos x="105" y="259"/>
                  </a:cxn>
                  <a:cxn ang="0">
                    <a:pos x="81" y="251"/>
                  </a:cxn>
                  <a:cxn ang="0">
                    <a:pos x="58" y="238"/>
                  </a:cxn>
                  <a:cxn ang="0">
                    <a:pos x="39" y="223"/>
                  </a:cxn>
                  <a:cxn ang="0">
                    <a:pos x="23" y="203"/>
                  </a:cxn>
                  <a:cxn ang="0">
                    <a:pos x="10" y="181"/>
                  </a:cxn>
                  <a:cxn ang="0">
                    <a:pos x="2" y="157"/>
                  </a:cxn>
                  <a:cxn ang="0">
                    <a:pos x="0" y="130"/>
                  </a:cxn>
                  <a:cxn ang="0">
                    <a:pos x="2" y="103"/>
                  </a:cxn>
                  <a:cxn ang="0">
                    <a:pos x="10" y="79"/>
                  </a:cxn>
                  <a:cxn ang="0">
                    <a:pos x="23" y="57"/>
                  </a:cxn>
                  <a:cxn ang="0">
                    <a:pos x="39" y="37"/>
                  </a:cxn>
                  <a:cxn ang="0">
                    <a:pos x="58" y="21"/>
                  </a:cxn>
                  <a:cxn ang="0">
                    <a:pos x="81" y="9"/>
                  </a:cxn>
                  <a:cxn ang="0">
                    <a:pos x="105" y="2"/>
                  </a:cxn>
                  <a:cxn ang="0">
                    <a:pos x="132" y="0"/>
                  </a:cxn>
                </a:cxnLst>
                <a:rect l="0" t="0" r="r" b="b"/>
                <a:pathLst>
                  <a:path w="263" h="261">
                    <a:moveTo>
                      <a:pt x="132" y="0"/>
                    </a:moveTo>
                    <a:lnTo>
                      <a:pt x="158" y="2"/>
                    </a:lnTo>
                    <a:lnTo>
                      <a:pt x="183" y="9"/>
                    </a:lnTo>
                    <a:lnTo>
                      <a:pt x="205" y="21"/>
                    </a:lnTo>
                    <a:lnTo>
                      <a:pt x="225" y="37"/>
                    </a:lnTo>
                    <a:lnTo>
                      <a:pt x="241" y="57"/>
                    </a:lnTo>
                    <a:lnTo>
                      <a:pt x="252" y="79"/>
                    </a:lnTo>
                    <a:lnTo>
                      <a:pt x="260" y="103"/>
                    </a:lnTo>
                    <a:lnTo>
                      <a:pt x="263" y="130"/>
                    </a:lnTo>
                    <a:lnTo>
                      <a:pt x="260" y="157"/>
                    </a:lnTo>
                    <a:lnTo>
                      <a:pt x="252" y="181"/>
                    </a:lnTo>
                    <a:lnTo>
                      <a:pt x="241" y="203"/>
                    </a:lnTo>
                    <a:lnTo>
                      <a:pt x="225" y="223"/>
                    </a:lnTo>
                    <a:lnTo>
                      <a:pt x="205" y="238"/>
                    </a:lnTo>
                    <a:lnTo>
                      <a:pt x="183" y="251"/>
                    </a:lnTo>
                    <a:lnTo>
                      <a:pt x="158" y="259"/>
                    </a:lnTo>
                    <a:lnTo>
                      <a:pt x="132" y="261"/>
                    </a:lnTo>
                    <a:lnTo>
                      <a:pt x="105" y="259"/>
                    </a:lnTo>
                    <a:lnTo>
                      <a:pt x="81" y="251"/>
                    </a:lnTo>
                    <a:lnTo>
                      <a:pt x="58" y="238"/>
                    </a:lnTo>
                    <a:lnTo>
                      <a:pt x="39" y="223"/>
                    </a:lnTo>
                    <a:lnTo>
                      <a:pt x="23" y="203"/>
                    </a:lnTo>
                    <a:lnTo>
                      <a:pt x="10" y="181"/>
                    </a:lnTo>
                    <a:lnTo>
                      <a:pt x="2" y="157"/>
                    </a:lnTo>
                    <a:lnTo>
                      <a:pt x="0" y="130"/>
                    </a:lnTo>
                    <a:lnTo>
                      <a:pt x="2" y="103"/>
                    </a:lnTo>
                    <a:lnTo>
                      <a:pt x="10" y="79"/>
                    </a:lnTo>
                    <a:lnTo>
                      <a:pt x="23" y="57"/>
                    </a:lnTo>
                    <a:lnTo>
                      <a:pt x="39" y="37"/>
                    </a:lnTo>
                    <a:lnTo>
                      <a:pt x="58" y="21"/>
                    </a:lnTo>
                    <a:lnTo>
                      <a:pt x="81" y="9"/>
                    </a:lnTo>
                    <a:lnTo>
                      <a:pt x="105" y="2"/>
                    </a:lnTo>
                    <a:lnTo>
                      <a:pt x="132"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94" name="Freeform 77">
                <a:extLst>
                  <a:ext uri="{FF2B5EF4-FFF2-40B4-BE49-F238E27FC236}">
                    <a16:creationId xmlns:a16="http://schemas.microsoft.com/office/drawing/2014/main" xmlns="" id="{C0C356FB-CDFF-41EB-9FBE-BF45184EEC3B}"/>
                  </a:ext>
                </a:extLst>
              </p:cNvPr>
              <p:cNvSpPr>
                <a:spLocks/>
              </p:cNvSpPr>
              <p:nvPr/>
            </p:nvSpPr>
            <p:spPr bwMode="auto">
              <a:xfrm>
                <a:off x="3398" y="1162"/>
                <a:ext cx="29" cy="29"/>
              </a:xfrm>
              <a:custGeom>
                <a:avLst/>
                <a:gdLst/>
                <a:ahLst/>
                <a:cxnLst>
                  <a:cxn ang="0">
                    <a:pos x="130" y="0"/>
                  </a:cxn>
                  <a:cxn ang="0">
                    <a:pos x="157" y="2"/>
                  </a:cxn>
                  <a:cxn ang="0">
                    <a:pos x="181" y="9"/>
                  </a:cxn>
                  <a:cxn ang="0">
                    <a:pos x="204" y="21"/>
                  </a:cxn>
                  <a:cxn ang="0">
                    <a:pos x="223" y="37"/>
                  </a:cxn>
                  <a:cxn ang="0">
                    <a:pos x="239" y="57"/>
                  </a:cxn>
                  <a:cxn ang="0">
                    <a:pos x="251" y="79"/>
                  </a:cxn>
                  <a:cxn ang="0">
                    <a:pos x="259" y="104"/>
                  </a:cxn>
                  <a:cxn ang="0">
                    <a:pos x="262" y="131"/>
                  </a:cxn>
                  <a:cxn ang="0">
                    <a:pos x="259" y="157"/>
                  </a:cxn>
                  <a:cxn ang="0">
                    <a:pos x="251" y="181"/>
                  </a:cxn>
                  <a:cxn ang="0">
                    <a:pos x="239" y="204"/>
                  </a:cxn>
                  <a:cxn ang="0">
                    <a:pos x="223" y="223"/>
                  </a:cxn>
                  <a:cxn ang="0">
                    <a:pos x="204" y="239"/>
                  </a:cxn>
                  <a:cxn ang="0">
                    <a:pos x="181" y="251"/>
                  </a:cxn>
                  <a:cxn ang="0">
                    <a:pos x="157" y="259"/>
                  </a:cxn>
                  <a:cxn ang="0">
                    <a:pos x="130" y="261"/>
                  </a:cxn>
                  <a:cxn ang="0">
                    <a:pos x="104" y="259"/>
                  </a:cxn>
                  <a:cxn ang="0">
                    <a:pos x="79" y="251"/>
                  </a:cxn>
                  <a:cxn ang="0">
                    <a:pos x="57" y="239"/>
                  </a:cxn>
                  <a:cxn ang="0">
                    <a:pos x="38" y="223"/>
                  </a:cxn>
                  <a:cxn ang="0">
                    <a:pos x="23" y="204"/>
                  </a:cxn>
                  <a:cxn ang="0">
                    <a:pos x="10" y="181"/>
                  </a:cxn>
                  <a:cxn ang="0">
                    <a:pos x="2" y="157"/>
                  </a:cxn>
                  <a:cxn ang="0">
                    <a:pos x="0" y="131"/>
                  </a:cxn>
                  <a:cxn ang="0">
                    <a:pos x="2" y="104"/>
                  </a:cxn>
                  <a:cxn ang="0">
                    <a:pos x="10" y="79"/>
                  </a:cxn>
                  <a:cxn ang="0">
                    <a:pos x="23" y="57"/>
                  </a:cxn>
                  <a:cxn ang="0">
                    <a:pos x="38" y="37"/>
                  </a:cxn>
                  <a:cxn ang="0">
                    <a:pos x="57" y="21"/>
                  </a:cxn>
                  <a:cxn ang="0">
                    <a:pos x="79" y="9"/>
                  </a:cxn>
                  <a:cxn ang="0">
                    <a:pos x="104" y="2"/>
                  </a:cxn>
                  <a:cxn ang="0">
                    <a:pos x="130" y="0"/>
                  </a:cxn>
                </a:cxnLst>
                <a:rect l="0" t="0" r="r" b="b"/>
                <a:pathLst>
                  <a:path w="262" h="261">
                    <a:moveTo>
                      <a:pt x="130" y="0"/>
                    </a:moveTo>
                    <a:lnTo>
                      <a:pt x="157" y="2"/>
                    </a:lnTo>
                    <a:lnTo>
                      <a:pt x="181" y="9"/>
                    </a:lnTo>
                    <a:lnTo>
                      <a:pt x="204" y="21"/>
                    </a:lnTo>
                    <a:lnTo>
                      <a:pt x="223" y="37"/>
                    </a:lnTo>
                    <a:lnTo>
                      <a:pt x="239" y="57"/>
                    </a:lnTo>
                    <a:lnTo>
                      <a:pt x="251" y="79"/>
                    </a:lnTo>
                    <a:lnTo>
                      <a:pt x="259" y="104"/>
                    </a:lnTo>
                    <a:lnTo>
                      <a:pt x="262" y="131"/>
                    </a:lnTo>
                    <a:lnTo>
                      <a:pt x="259" y="157"/>
                    </a:lnTo>
                    <a:lnTo>
                      <a:pt x="251" y="181"/>
                    </a:lnTo>
                    <a:lnTo>
                      <a:pt x="239" y="204"/>
                    </a:lnTo>
                    <a:lnTo>
                      <a:pt x="223" y="223"/>
                    </a:lnTo>
                    <a:lnTo>
                      <a:pt x="204" y="239"/>
                    </a:lnTo>
                    <a:lnTo>
                      <a:pt x="181" y="251"/>
                    </a:lnTo>
                    <a:lnTo>
                      <a:pt x="157" y="259"/>
                    </a:lnTo>
                    <a:lnTo>
                      <a:pt x="130" y="261"/>
                    </a:lnTo>
                    <a:lnTo>
                      <a:pt x="104" y="259"/>
                    </a:lnTo>
                    <a:lnTo>
                      <a:pt x="79" y="251"/>
                    </a:lnTo>
                    <a:lnTo>
                      <a:pt x="57" y="239"/>
                    </a:lnTo>
                    <a:lnTo>
                      <a:pt x="38" y="223"/>
                    </a:lnTo>
                    <a:lnTo>
                      <a:pt x="23" y="204"/>
                    </a:lnTo>
                    <a:lnTo>
                      <a:pt x="10" y="181"/>
                    </a:lnTo>
                    <a:lnTo>
                      <a:pt x="2" y="157"/>
                    </a:lnTo>
                    <a:lnTo>
                      <a:pt x="0" y="131"/>
                    </a:lnTo>
                    <a:lnTo>
                      <a:pt x="2" y="104"/>
                    </a:lnTo>
                    <a:lnTo>
                      <a:pt x="10" y="79"/>
                    </a:lnTo>
                    <a:lnTo>
                      <a:pt x="23" y="57"/>
                    </a:lnTo>
                    <a:lnTo>
                      <a:pt x="38" y="37"/>
                    </a:lnTo>
                    <a:lnTo>
                      <a:pt x="57" y="21"/>
                    </a:lnTo>
                    <a:lnTo>
                      <a:pt x="79" y="9"/>
                    </a:lnTo>
                    <a:lnTo>
                      <a:pt x="104" y="2"/>
                    </a:lnTo>
                    <a:lnTo>
                      <a:pt x="130"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95" name="Freeform 78">
                <a:extLst>
                  <a:ext uri="{FF2B5EF4-FFF2-40B4-BE49-F238E27FC236}">
                    <a16:creationId xmlns:a16="http://schemas.microsoft.com/office/drawing/2014/main" xmlns="" id="{B739B3C5-1616-4607-8A00-64C53285C675}"/>
                  </a:ext>
                </a:extLst>
              </p:cNvPr>
              <p:cNvSpPr>
                <a:spLocks/>
              </p:cNvSpPr>
              <p:nvPr/>
            </p:nvSpPr>
            <p:spPr bwMode="auto">
              <a:xfrm>
                <a:off x="3452" y="1163"/>
                <a:ext cx="29" cy="29"/>
              </a:xfrm>
              <a:custGeom>
                <a:avLst/>
                <a:gdLst/>
                <a:ahLst/>
                <a:cxnLst>
                  <a:cxn ang="0">
                    <a:pos x="131" y="0"/>
                  </a:cxn>
                  <a:cxn ang="0">
                    <a:pos x="156" y="2"/>
                  </a:cxn>
                  <a:cxn ang="0">
                    <a:pos x="181" y="9"/>
                  </a:cxn>
                  <a:cxn ang="0">
                    <a:pos x="204" y="21"/>
                  </a:cxn>
                  <a:cxn ang="0">
                    <a:pos x="223" y="37"/>
                  </a:cxn>
                  <a:cxn ang="0">
                    <a:pos x="238" y="57"/>
                  </a:cxn>
                  <a:cxn ang="0">
                    <a:pos x="251" y="79"/>
                  </a:cxn>
                  <a:cxn ang="0">
                    <a:pos x="258" y="104"/>
                  </a:cxn>
                  <a:cxn ang="0">
                    <a:pos x="260" y="130"/>
                  </a:cxn>
                  <a:cxn ang="0">
                    <a:pos x="258" y="156"/>
                  </a:cxn>
                  <a:cxn ang="0">
                    <a:pos x="251" y="181"/>
                  </a:cxn>
                  <a:cxn ang="0">
                    <a:pos x="238" y="204"/>
                  </a:cxn>
                  <a:cxn ang="0">
                    <a:pos x="223" y="223"/>
                  </a:cxn>
                  <a:cxn ang="0">
                    <a:pos x="204" y="239"/>
                  </a:cxn>
                  <a:cxn ang="0">
                    <a:pos x="181" y="251"/>
                  </a:cxn>
                  <a:cxn ang="0">
                    <a:pos x="156" y="259"/>
                  </a:cxn>
                  <a:cxn ang="0">
                    <a:pos x="131" y="261"/>
                  </a:cxn>
                  <a:cxn ang="0">
                    <a:pos x="104" y="259"/>
                  </a:cxn>
                  <a:cxn ang="0">
                    <a:pos x="79" y="251"/>
                  </a:cxn>
                  <a:cxn ang="0">
                    <a:pos x="58" y="239"/>
                  </a:cxn>
                  <a:cxn ang="0">
                    <a:pos x="38" y="223"/>
                  </a:cxn>
                  <a:cxn ang="0">
                    <a:pos x="22" y="204"/>
                  </a:cxn>
                  <a:cxn ang="0">
                    <a:pos x="10" y="181"/>
                  </a:cxn>
                  <a:cxn ang="0">
                    <a:pos x="3" y="156"/>
                  </a:cxn>
                  <a:cxn ang="0">
                    <a:pos x="0" y="130"/>
                  </a:cxn>
                  <a:cxn ang="0">
                    <a:pos x="3" y="104"/>
                  </a:cxn>
                  <a:cxn ang="0">
                    <a:pos x="10" y="79"/>
                  </a:cxn>
                  <a:cxn ang="0">
                    <a:pos x="22" y="57"/>
                  </a:cxn>
                  <a:cxn ang="0">
                    <a:pos x="38" y="37"/>
                  </a:cxn>
                  <a:cxn ang="0">
                    <a:pos x="58" y="21"/>
                  </a:cxn>
                  <a:cxn ang="0">
                    <a:pos x="79" y="9"/>
                  </a:cxn>
                  <a:cxn ang="0">
                    <a:pos x="104" y="2"/>
                  </a:cxn>
                  <a:cxn ang="0">
                    <a:pos x="131" y="0"/>
                  </a:cxn>
                </a:cxnLst>
                <a:rect l="0" t="0" r="r" b="b"/>
                <a:pathLst>
                  <a:path w="260" h="261">
                    <a:moveTo>
                      <a:pt x="131" y="0"/>
                    </a:moveTo>
                    <a:lnTo>
                      <a:pt x="156" y="2"/>
                    </a:lnTo>
                    <a:lnTo>
                      <a:pt x="181" y="9"/>
                    </a:lnTo>
                    <a:lnTo>
                      <a:pt x="204" y="21"/>
                    </a:lnTo>
                    <a:lnTo>
                      <a:pt x="223" y="37"/>
                    </a:lnTo>
                    <a:lnTo>
                      <a:pt x="238" y="57"/>
                    </a:lnTo>
                    <a:lnTo>
                      <a:pt x="251" y="79"/>
                    </a:lnTo>
                    <a:lnTo>
                      <a:pt x="258" y="104"/>
                    </a:lnTo>
                    <a:lnTo>
                      <a:pt x="260" y="130"/>
                    </a:lnTo>
                    <a:lnTo>
                      <a:pt x="258" y="156"/>
                    </a:lnTo>
                    <a:lnTo>
                      <a:pt x="251" y="181"/>
                    </a:lnTo>
                    <a:lnTo>
                      <a:pt x="238" y="204"/>
                    </a:lnTo>
                    <a:lnTo>
                      <a:pt x="223" y="223"/>
                    </a:lnTo>
                    <a:lnTo>
                      <a:pt x="204" y="239"/>
                    </a:lnTo>
                    <a:lnTo>
                      <a:pt x="181" y="251"/>
                    </a:lnTo>
                    <a:lnTo>
                      <a:pt x="156" y="259"/>
                    </a:lnTo>
                    <a:lnTo>
                      <a:pt x="131" y="261"/>
                    </a:lnTo>
                    <a:lnTo>
                      <a:pt x="104" y="259"/>
                    </a:lnTo>
                    <a:lnTo>
                      <a:pt x="79" y="251"/>
                    </a:lnTo>
                    <a:lnTo>
                      <a:pt x="58" y="239"/>
                    </a:lnTo>
                    <a:lnTo>
                      <a:pt x="38" y="223"/>
                    </a:lnTo>
                    <a:lnTo>
                      <a:pt x="22" y="204"/>
                    </a:lnTo>
                    <a:lnTo>
                      <a:pt x="10" y="181"/>
                    </a:lnTo>
                    <a:lnTo>
                      <a:pt x="3" y="156"/>
                    </a:lnTo>
                    <a:lnTo>
                      <a:pt x="0" y="130"/>
                    </a:lnTo>
                    <a:lnTo>
                      <a:pt x="3" y="104"/>
                    </a:lnTo>
                    <a:lnTo>
                      <a:pt x="10" y="79"/>
                    </a:lnTo>
                    <a:lnTo>
                      <a:pt x="22" y="57"/>
                    </a:lnTo>
                    <a:lnTo>
                      <a:pt x="38" y="37"/>
                    </a:lnTo>
                    <a:lnTo>
                      <a:pt x="58" y="21"/>
                    </a:lnTo>
                    <a:lnTo>
                      <a:pt x="79" y="9"/>
                    </a:lnTo>
                    <a:lnTo>
                      <a:pt x="104" y="2"/>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96" name="Freeform 79">
                <a:extLst>
                  <a:ext uri="{FF2B5EF4-FFF2-40B4-BE49-F238E27FC236}">
                    <a16:creationId xmlns:a16="http://schemas.microsoft.com/office/drawing/2014/main" xmlns="" id="{9CC5BF44-5485-4638-BE39-D806BD4A422C}"/>
                  </a:ext>
                </a:extLst>
              </p:cNvPr>
              <p:cNvSpPr>
                <a:spLocks/>
              </p:cNvSpPr>
              <p:nvPr/>
            </p:nvSpPr>
            <p:spPr bwMode="auto">
              <a:xfrm>
                <a:off x="3507" y="1163"/>
                <a:ext cx="29" cy="29"/>
              </a:xfrm>
              <a:custGeom>
                <a:avLst/>
                <a:gdLst/>
                <a:ahLst/>
                <a:cxnLst>
                  <a:cxn ang="0">
                    <a:pos x="131" y="0"/>
                  </a:cxn>
                  <a:cxn ang="0">
                    <a:pos x="158" y="2"/>
                  </a:cxn>
                  <a:cxn ang="0">
                    <a:pos x="183" y="9"/>
                  </a:cxn>
                  <a:cxn ang="0">
                    <a:pos x="205" y="22"/>
                  </a:cxn>
                  <a:cxn ang="0">
                    <a:pos x="224" y="37"/>
                  </a:cxn>
                  <a:cxn ang="0">
                    <a:pos x="240" y="57"/>
                  </a:cxn>
                  <a:cxn ang="0">
                    <a:pos x="252" y="79"/>
                  </a:cxn>
                  <a:cxn ang="0">
                    <a:pos x="260" y="104"/>
                  </a:cxn>
                  <a:cxn ang="0">
                    <a:pos x="263" y="130"/>
                  </a:cxn>
                  <a:cxn ang="0">
                    <a:pos x="260" y="157"/>
                  </a:cxn>
                  <a:cxn ang="0">
                    <a:pos x="252" y="181"/>
                  </a:cxn>
                  <a:cxn ang="0">
                    <a:pos x="240" y="204"/>
                  </a:cxn>
                  <a:cxn ang="0">
                    <a:pos x="224" y="223"/>
                  </a:cxn>
                  <a:cxn ang="0">
                    <a:pos x="205" y="239"/>
                  </a:cxn>
                  <a:cxn ang="0">
                    <a:pos x="183" y="251"/>
                  </a:cxn>
                  <a:cxn ang="0">
                    <a:pos x="158" y="259"/>
                  </a:cxn>
                  <a:cxn ang="0">
                    <a:pos x="131" y="262"/>
                  </a:cxn>
                  <a:cxn ang="0">
                    <a:pos x="105" y="259"/>
                  </a:cxn>
                  <a:cxn ang="0">
                    <a:pos x="81" y="251"/>
                  </a:cxn>
                  <a:cxn ang="0">
                    <a:pos x="58" y="239"/>
                  </a:cxn>
                  <a:cxn ang="0">
                    <a:pos x="39" y="223"/>
                  </a:cxn>
                  <a:cxn ang="0">
                    <a:pos x="23" y="204"/>
                  </a:cxn>
                  <a:cxn ang="0">
                    <a:pos x="11" y="181"/>
                  </a:cxn>
                  <a:cxn ang="0">
                    <a:pos x="2" y="157"/>
                  </a:cxn>
                  <a:cxn ang="0">
                    <a:pos x="0" y="130"/>
                  </a:cxn>
                  <a:cxn ang="0">
                    <a:pos x="2" y="104"/>
                  </a:cxn>
                  <a:cxn ang="0">
                    <a:pos x="11" y="79"/>
                  </a:cxn>
                  <a:cxn ang="0">
                    <a:pos x="23" y="57"/>
                  </a:cxn>
                  <a:cxn ang="0">
                    <a:pos x="39" y="37"/>
                  </a:cxn>
                  <a:cxn ang="0">
                    <a:pos x="58" y="22"/>
                  </a:cxn>
                  <a:cxn ang="0">
                    <a:pos x="81" y="9"/>
                  </a:cxn>
                  <a:cxn ang="0">
                    <a:pos x="105" y="2"/>
                  </a:cxn>
                  <a:cxn ang="0">
                    <a:pos x="131" y="0"/>
                  </a:cxn>
                </a:cxnLst>
                <a:rect l="0" t="0" r="r" b="b"/>
                <a:pathLst>
                  <a:path w="263" h="262">
                    <a:moveTo>
                      <a:pt x="131" y="0"/>
                    </a:moveTo>
                    <a:lnTo>
                      <a:pt x="158" y="2"/>
                    </a:lnTo>
                    <a:lnTo>
                      <a:pt x="183" y="9"/>
                    </a:lnTo>
                    <a:lnTo>
                      <a:pt x="205" y="22"/>
                    </a:lnTo>
                    <a:lnTo>
                      <a:pt x="224" y="37"/>
                    </a:lnTo>
                    <a:lnTo>
                      <a:pt x="240" y="57"/>
                    </a:lnTo>
                    <a:lnTo>
                      <a:pt x="252" y="79"/>
                    </a:lnTo>
                    <a:lnTo>
                      <a:pt x="260" y="104"/>
                    </a:lnTo>
                    <a:lnTo>
                      <a:pt x="263" y="130"/>
                    </a:lnTo>
                    <a:lnTo>
                      <a:pt x="260" y="157"/>
                    </a:lnTo>
                    <a:lnTo>
                      <a:pt x="252" y="181"/>
                    </a:lnTo>
                    <a:lnTo>
                      <a:pt x="240" y="204"/>
                    </a:lnTo>
                    <a:lnTo>
                      <a:pt x="224" y="223"/>
                    </a:lnTo>
                    <a:lnTo>
                      <a:pt x="205" y="239"/>
                    </a:lnTo>
                    <a:lnTo>
                      <a:pt x="183" y="251"/>
                    </a:lnTo>
                    <a:lnTo>
                      <a:pt x="158" y="259"/>
                    </a:lnTo>
                    <a:lnTo>
                      <a:pt x="131" y="262"/>
                    </a:lnTo>
                    <a:lnTo>
                      <a:pt x="105" y="259"/>
                    </a:lnTo>
                    <a:lnTo>
                      <a:pt x="81" y="251"/>
                    </a:lnTo>
                    <a:lnTo>
                      <a:pt x="58" y="239"/>
                    </a:lnTo>
                    <a:lnTo>
                      <a:pt x="39" y="223"/>
                    </a:lnTo>
                    <a:lnTo>
                      <a:pt x="23" y="204"/>
                    </a:lnTo>
                    <a:lnTo>
                      <a:pt x="11" y="181"/>
                    </a:lnTo>
                    <a:lnTo>
                      <a:pt x="2" y="157"/>
                    </a:lnTo>
                    <a:lnTo>
                      <a:pt x="0" y="130"/>
                    </a:lnTo>
                    <a:lnTo>
                      <a:pt x="2" y="104"/>
                    </a:lnTo>
                    <a:lnTo>
                      <a:pt x="11" y="79"/>
                    </a:lnTo>
                    <a:lnTo>
                      <a:pt x="23" y="57"/>
                    </a:lnTo>
                    <a:lnTo>
                      <a:pt x="39" y="37"/>
                    </a:lnTo>
                    <a:lnTo>
                      <a:pt x="58" y="22"/>
                    </a:lnTo>
                    <a:lnTo>
                      <a:pt x="81" y="9"/>
                    </a:lnTo>
                    <a:lnTo>
                      <a:pt x="105" y="2"/>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97" name="Freeform 80">
                <a:extLst>
                  <a:ext uri="{FF2B5EF4-FFF2-40B4-BE49-F238E27FC236}">
                    <a16:creationId xmlns:a16="http://schemas.microsoft.com/office/drawing/2014/main" xmlns="" id="{3F62F75C-E5A4-400A-B4A5-07C8194D0E4D}"/>
                  </a:ext>
                </a:extLst>
              </p:cNvPr>
              <p:cNvSpPr>
                <a:spLocks/>
              </p:cNvSpPr>
              <p:nvPr/>
            </p:nvSpPr>
            <p:spPr bwMode="auto">
              <a:xfrm>
                <a:off x="3615" y="1163"/>
                <a:ext cx="30" cy="29"/>
              </a:xfrm>
              <a:custGeom>
                <a:avLst/>
                <a:gdLst/>
                <a:ahLst/>
                <a:cxnLst>
                  <a:cxn ang="0">
                    <a:pos x="131" y="0"/>
                  </a:cxn>
                  <a:cxn ang="0">
                    <a:pos x="158" y="2"/>
                  </a:cxn>
                  <a:cxn ang="0">
                    <a:pos x="183" y="9"/>
                  </a:cxn>
                  <a:cxn ang="0">
                    <a:pos x="205" y="22"/>
                  </a:cxn>
                  <a:cxn ang="0">
                    <a:pos x="224" y="37"/>
                  </a:cxn>
                  <a:cxn ang="0">
                    <a:pos x="241" y="57"/>
                  </a:cxn>
                  <a:cxn ang="0">
                    <a:pos x="252" y="79"/>
                  </a:cxn>
                  <a:cxn ang="0">
                    <a:pos x="260" y="104"/>
                  </a:cxn>
                  <a:cxn ang="0">
                    <a:pos x="263" y="130"/>
                  </a:cxn>
                  <a:cxn ang="0">
                    <a:pos x="260" y="157"/>
                  </a:cxn>
                  <a:cxn ang="0">
                    <a:pos x="252" y="181"/>
                  </a:cxn>
                  <a:cxn ang="0">
                    <a:pos x="241" y="204"/>
                  </a:cxn>
                  <a:cxn ang="0">
                    <a:pos x="224" y="223"/>
                  </a:cxn>
                  <a:cxn ang="0">
                    <a:pos x="205" y="239"/>
                  </a:cxn>
                  <a:cxn ang="0">
                    <a:pos x="183" y="251"/>
                  </a:cxn>
                  <a:cxn ang="0">
                    <a:pos x="158" y="259"/>
                  </a:cxn>
                  <a:cxn ang="0">
                    <a:pos x="131" y="262"/>
                  </a:cxn>
                  <a:cxn ang="0">
                    <a:pos x="105" y="259"/>
                  </a:cxn>
                  <a:cxn ang="0">
                    <a:pos x="81" y="251"/>
                  </a:cxn>
                  <a:cxn ang="0">
                    <a:pos x="58" y="239"/>
                  </a:cxn>
                  <a:cxn ang="0">
                    <a:pos x="39" y="223"/>
                  </a:cxn>
                  <a:cxn ang="0">
                    <a:pos x="23" y="204"/>
                  </a:cxn>
                  <a:cxn ang="0">
                    <a:pos x="11" y="181"/>
                  </a:cxn>
                  <a:cxn ang="0">
                    <a:pos x="3" y="157"/>
                  </a:cxn>
                  <a:cxn ang="0">
                    <a:pos x="0" y="130"/>
                  </a:cxn>
                  <a:cxn ang="0">
                    <a:pos x="3" y="104"/>
                  </a:cxn>
                  <a:cxn ang="0">
                    <a:pos x="11" y="79"/>
                  </a:cxn>
                  <a:cxn ang="0">
                    <a:pos x="23" y="57"/>
                  </a:cxn>
                  <a:cxn ang="0">
                    <a:pos x="39" y="37"/>
                  </a:cxn>
                  <a:cxn ang="0">
                    <a:pos x="58" y="22"/>
                  </a:cxn>
                  <a:cxn ang="0">
                    <a:pos x="81" y="9"/>
                  </a:cxn>
                  <a:cxn ang="0">
                    <a:pos x="105" y="2"/>
                  </a:cxn>
                  <a:cxn ang="0">
                    <a:pos x="131" y="0"/>
                  </a:cxn>
                </a:cxnLst>
                <a:rect l="0" t="0" r="r" b="b"/>
                <a:pathLst>
                  <a:path w="263" h="262">
                    <a:moveTo>
                      <a:pt x="131" y="0"/>
                    </a:moveTo>
                    <a:lnTo>
                      <a:pt x="158" y="2"/>
                    </a:lnTo>
                    <a:lnTo>
                      <a:pt x="183" y="9"/>
                    </a:lnTo>
                    <a:lnTo>
                      <a:pt x="205" y="22"/>
                    </a:lnTo>
                    <a:lnTo>
                      <a:pt x="224" y="37"/>
                    </a:lnTo>
                    <a:lnTo>
                      <a:pt x="241" y="57"/>
                    </a:lnTo>
                    <a:lnTo>
                      <a:pt x="252" y="79"/>
                    </a:lnTo>
                    <a:lnTo>
                      <a:pt x="260" y="104"/>
                    </a:lnTo>
                    <a:lnTo>
                      <a:pt x="263" y="130"/>
                    </a:lnTo>
                    <a:lnTo>
                      <a:pt x="260" y="157"/>
                    </a:lnTo>
                    <a:lnTo>
                      <a:pt x="252" y="181"/>
                    </a:lnTo>
                    <a:lnTo>
                      <a:pt x="241" y="204"/>
                    </a:lnTo>
                    <a:lnTo>
                      <a:pt x="224" y="223"/>
                    </a:lnTo>
                    <a:lnTo>
                      <a:pt x="205" y="239"/>
                    </a:lnTo>
                    <a:lnTo>
                      <a:pt x="183" y="251"/>
                    </a:lnTo>
                    <a:lnTo>
                      <a:pt x="158" y="259"/>
                    </a:lnTo>
                    <a:lnTo>
                      <a:pt x="131" y="262"/>
                    </a:lnTo>
                    <a:lnTo>
                      <a:pt x="105" y="259"/>
                    </a:lnTo>
                    <a:lnTo>
                      <a:pt x="81" y="251"/>
                    </a:lnTo>
                    <a:lnTo>
                      <a:pt x="58" y="239"/>
                    </a:lnTo>
                    <a:lnTo>
                      <a:pt x="39" y="223"/>
                    </a:lnTo>
                    <a:lnTo>
                      <a:pt x="23" y="204"/>
                    </a:lnTo>
                    <a:lnTo>
                      <a:pt x="11" y="181"/>
                    </a:lnTo>
                    <a:lnTo>
                      <a:pt x="3" y="157"/>
                    </a:lnTo>
                    <a:lnTo>
                      <a:pt x="0" y="130"/>
                    </a:lnTo>
                    <a:lnTo>
                      <a:pt x="3" y="104"/>
                    </a:lnTo>
                    <a:lnTo>
                      <a:pt x="11" y="79"/>
                    </a:lnTo>
                    <a:lnTo>
                      <a:pt x="23" y="57"/>
                    </a:lnTo>
                    <a:lnTo>
                      <a:pt x="39" y="37"/>
                    </a:lnTo>
                    <a:lnTo>
                      <a:pt x="58" y="22"/>
                    </a:lnTo>
                    <a:lnTo>
                      <a:pt x="81" y="9"/>
                    </a:lnTo>
                    <a:lnTo>
                      <a:pt x="105" y="2"/>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98" name="Freeform 81">
                <a:extLst>
                  <a:ext uri="{FF2B5EF4-FFF2-40B4-BE49-F238E27FC236}">
                    <a16:creationId xmlns:a16="http://schemas.microsoft.com/office/drawing/2014/main" xmlns="" id="{51D71550-23D4-4244-BA7B-6C4694867BEB}"/>
                  </a:ext>
                </a:extLst>
              </p:cNvPr>
              <p:cNvSpPr>
                <a:spLocks/>
              </p:cNvSpPr>
              <p:nvPr/>
            </p:nvSpPr>
            <p:spPr bwMode="auto">
              <a:xfrm>
                <a:off x="3670" y="1163"/>
                <a:ext cx="29" cy="29"/>
              </a:xfrm>
              <a:custGeom>
                <a:avLst/>
                <a:gdLst/>
                <a:ahLst/>
                <a:cxnLst>
                  <a:cxn ang="0">
                    <a:pos x="131" y="0"/>
                  </a:cxn>
                  <a:cxn ang="0">
                    <a:pos x="156" y="2"/>
                  </a:cxn>
                  <a:cxn ang="0">
                    <a:pos x="181" y="9"/>
                  </a:cxn>
                  <a:cxn ang="0">
                    <a:pos x="204" y="22"/>
                  </a:cxn>
                  <a:cxn ang="0">
                    <a:pos x="223" y="37"/>
                  </a:cxn>
                  <a:cxn ang="0">
                    <a:pos x="240" y="57"/>
                  </a:cxn>
                  <a:cxn ang="0">
                    <a:pos x="252" y="79"/>
                  </a:cxn>
                  <a:cxn ang="0">
                    <a:pos x="259" y="104"/>
                  </a:cxn>
                  <a:cxn ang="0">
                    <a:pos x="263" y="130"/>
                  </a:cxn>
                  <a:cxn ang="0">
                    <a:pos x="259" y="157"/>
                  </a:cxn>
                  <a:cxn ang="0">
                    <a:pos x="252" y="181"/>
                  </a:cxn>
                  <a:cxn ang="0">
                    <a:pos x="240" y="204"/>
                  </a:cxn>
                  <a:cxn ang="0">
                    <a:pos x="223" y="223"/>
                  </a:cxn>
                  <a:cxn ang="0">
                    <a:pos x="204" y="239"/>
                  </a:cxn>
                  <a:cxn ang="0">
                    <a:pos x="181" y="251"/>
                  </a:cxn>
                  <a:cxn ang="0">
                    <a:pos x="156" y="259"/>
                  </a:cxn>
                  <a:cxn ang="0">
                    <a:pos x="131" y="262"/>
                  </a:cxn>
                  <a:cxn ang="0">
                    <a:pos x="104" y="259"/>
                  </a:cxn>
                  <a:cxn ang="0">
                    <a:pos x="79" y="251"/>
                  </a:cxn>
                  <a:cxn ang="0">
                    <a:pos x="57" y="239"/>
                  </a:cxn>
                  <a:cxn ang="0">
                    <a:pos x="37" y="223"/>
                  </a:cxn>
                  <a:cxn ang="0">
                    <a:pos x="22" y="204"/>
                  </a:cxn>
                  <a:cxn ang="0">
                    <a:pos x="10" y="181"/>
                  </a:cxn>
                  <a:cxn ang="0">
                    <a:pos x="3" y="157"/>
                  </a:cxn>
                  <a:cxn ang="0">
                    <a:pos x="0" y="130"/>
                  </a:cxn>
                  <a:cxn ang="0">
                    <a:pos x="3" y="104"/>
                  </a:cxn>
                  <a:cxn ang="0">
                    <a:pos x="10" y="79"/>
                  </a:cxn>
                  <a:cxn ang="0">
                    <a:pos x="22" y="57"/>
                  </a:cxn>
                  <a:cxn ang="0">
                    <a:pos x="37" y="37"/>
                  </a:cxn>
                  <a:cxn ang="0">
                    <a:pos x="57" y="22"/>
                  </a:cxn>
                  <a:cxn ang="0">
                    <a:pos x="79" y="9"/>
                  </a:cxn>
                  <a:cxn ang="0">
                    <a:pos x="104" y="2"/>
                  </a:cxn>
                  <a:cxn ang="0">
                    <a:pos x="131" y="0"/>
                  </a:cxn>
                </a:cxnLst>
                <a:rect l="0" t="0" r="r" b="b"/>
                <a:pathLst>
                  <a:path w="263" h="262">
                    <a:moveTo>
                      <a:pt x="131" y="0"/>
                    </a:moveTo>
                    <a:lnTo>
                      <a:pt x="156" y="2"/>
                    </a:lnTo>
                    <a:lnTo>
                      <a:pt x="181" y="9"/>
                    </a:lnTo>
                    <a:lnTo>
                      <a:pt x="204" y="22"/>
                    </a:lnTo>
                    <a:lnTo>
                      <a:pt x="223" y="37"/>
                    </a:lnTo>
                    <a:lnTo>
                      <a:pt x="240" y="57"/>
                    </a:lnTo>
                    <a:lnTo>
                      <a:pt x="252" y="79"/>
                    </a:lnTo>
                    <a:lnTo>
                      <a:pt x="259" y="104"/>
                    </a:lnTo>
                    <a:lnTo>
                      <a:pt x="263" y="130"/>
                    </a:lnTo>
                    <a:lnTo>
                      <a:pt x="259" y="157"/>
                    </a:lnTo>
                    <a:lnTo>
                      <a:pt x="252" y="181"/>
                    </a:lnTo>
                    <a:lnTo>
                      <a:pt x="240" y="204"/>
                    </a:lnTo>
                    <a:lnTo>
                      <a:pt x="223" y="223"/>
                    </a:lnTo>
                    <a:lnTo>
                      <a:pt x="204" y="239"/>
                    </a:lnTo>
                    <a:lnTo>
                      <a:pt x="181" y="251"/>
                    </a:lnTo>
                    <a:lnTo>
                      <a:pt x="156" y="259"/>
                    </a:lnTo>
                    <a:lnTo>
                      <a:pt x="131" y="262"/>
                    </a:lnTo>
                    <a:lnTo>
                      <a:pt x="104" y="259"/>
                    </a:lnTo>
                    <a:lnTo>
                      <a:pt x="79" y="251"/>
                    </a:lnTo>
                    <a:lnTo>
                      <a:pt x="57" y="239"/>
                    </a:lnTo>
                    <a:lnTo>
                      <a:pt x="37" y="223"/>
                    </a:lnTo>
                    <a:lnTo>
                      <a:pt x="22" y="204"/>
                    </a:lnTo>
                    <a:lnTo>
                      <a:pt x="10" y="181"/>
                    </a:lnTo>
                    <a:lnTo>
                      <a:pt x="3" y="157"/>
                    </a:lnTo>
                    <a:lnTo>
                      <a:pt x="0" y="130"/>
                    </a:lnTo>
                    <a:lnTo>
                      <a:pt x="3" y="104"/>
                    </a:lnTo>
                    <a:lnTo>
                      <a:pt x="10" y="79"/>
                    </a:lnTo>
                    <a:lnTo>
                      <a:pt x="22" y="57"/>
                    </a:lnTo>
                    <a:lnTo>
                      <a:pt x="37" y="37"/>
                    </a:lnTo>
                    <a:lnTo>
                      <a:pt x="57" y="22"/>
                    </a:lnTo>
                    <a:lnTo>
                      <a:pt x="79" y="9"/>
                    </a:lnTo>
                    <a:lnTo>
                      <a:pt x="104" y="2"/>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99" name="Freeform 82">
                <a:extLst>
                  <a:ext uri="{FF2B5EF4-FFF2-40B4-BE49-F238E27FC236}">
                    <a16:creationId xmlns:a16="http://schemas.microsoft.com/office/drawing/2014/main" xmlns="" id="{805F2C6B-7BE5-4428-83B6-A96A6D9B0EE9}"/>
                  </a:ext>
                </a:extLst>
              </p:cNvPr>
              <p:cNvSpPr>
                <a:spLocks/>
              </p:cNvSpPr>
              <p:nvPr/>
            </p:nvSpPr>
            <p:spPr bwMode="auto">
              <a:xfrm>
                <a:off x="3724" y="1163"/>
                <a:ext cx="29" cy="29"/>
              </a:xfrm>
              <a:custGeom>
                <a:avLst/>
                <a:gdLst/>
                <a:ahLst/>
                <a:cxnLst>
                  <a:cxn ang="0">
                    <a:pos x="131" y="0"/>
                  </a:cxn>
                  <a:cxn ang="0">
                    <a:pos x="158" y="3"/>
                  </a:cxn>
                  <a:cxn ang="0">
                    <a:pos x="183" y="10"/>
                  </a:cxn>
                  <a:cxn ang="0">
                    <a:pos x="205" y="22"/>
                  </a:cxn>
                  <a:cxn ang="0">
                    <a:pos x="225" y="38"/>
                  </a:cxn>
                  <a:cxn ang="0">
                    <a:pos x="241" y="58"/>
                  </a:cxn>
                  <a:cxn ang="0">
                    <a:pos x="252" y="80"/>
                  </a:cxn>
                  <a:cxn ang="0">
                    <a:pos x="261" y="104"/>
                  </a:cxn>
                  <a:cxn ang="0">
                    <a:pos x="263" y="131"/>
                  </a:cxn>
                  <a:cxn ang="0">
                    <a:pos x="261" y="158"/>
                  </a:cxn>
                  <a:cxn ang="0">
                    <a:pos x="252" y="182"/>
                  </a:cxn>
                  <a:cxn ang="0">
                    <a:pos x="241" y="205"/>
                  </a:cxn>
                  <a:cxn ang="0">
                    <a:pos x="225" y="224"/>
                  </a:cxn>
                  <a:cxn ang="0">
                    <a:pos x="205" y="240"/>
                  </a:cxn>
                  <a:cxn ang="0">
                    <a:pos x="183" y="252"/>
                  </a:cxn>
                  <a:cxn ang="0">
                    <a:pos x="158" y="260"/>
                  </a:cxn>
                  <a:cxn ang="0">
                    <a:pos x="131" y="262"/>
                  </a:cxn>
                  <a:cxn ang="0">
                    <a:pos x="104" y="260"/>
                  </a:cxn>
                  <a:cxn ang="0">
                    <a:pos x="80" y="252"/>
                  </a:cxn>
                  <a:cxn ang="0">
                    <a:pos x="58" y="240"/>
                  </a:cxn>
                  <a:cxn ang="0">
                    <a:pos x="39" y="224"/>
                  </a:cxn>
                  <a:cxn ang="0">
                    <a:pos x="23" y="205"/>
                  </a:cxn>
                  <a:cxn ang="0">
                    <a:pos x="10" y="182"/>
                  </a:cxn>
                  <a:cxn ang="0">
                    <a:pos x="2" y="158"/>
                  </a:cxn>
                  <a:cxn ang="0">
                    <a:pos x="0" y="131"/>
                  </a:cxn>
                  <a:cxn ang="0">
                    <a:pos x="2" y="104"/>
                  </a:cxn>
                  <a:cxn ang="0">
                    <a:pos x="10" y="80"/>
                  </a:cxn>
                  <a:cxn ang="0">
                    <a:pos x="23" y="58"/>
                  </a:cxn>
                  <a:cxn ang="0">
                    <a:pos x="39" y="38"/>
                  </a:cxn>
                  <a:cxn ang="0">
                    <a:pos x="58" y="22"/>
                  </a:cxn>
                  <a:cxn ang="0">
                    <a:pos x="80" y="10"/>
                  </a:cxn>
                  <a:cxn ang="0">
                    <a:pos x="104" y="3"/>
                  </a:cxn>
                  <a:cxn ang="0">
                    <a:pos x="131" y="0"/>
                  </a:cxn>
                </a:cxnLst>
                <a:rect l="0" t="0" r="r" b="b"/>
                <a:pathLst>
                  <a:path w="263" h="262">
                    <a:moveTo>
                      <a:pt x="131" y="0"/>
                    </a:moveTo>
                    <a:lnTo>
                      <a:pt x="158" y="3"/>
                    </a:lnTo>
                    <a:lnTo>
                      <a:pt x="183" y="10"/>
                    </a:lnTo>
                    <a:lnTo>
                      <a:pt x="205" y="22"/>
                    </a:lnTo>
                    <a:lnTo>
                      <a:pt x="225" y="38"/>
                    </a:lnTo>
                    <a:lnTo>
                      <a:pt x="241" y="58"/>
                    </a:lnTo>
                    <a:lnTo>
                      <a:pt x="252" y="80"/>
                    </a:lnTo>
                    <a:lnTo>
                      <a:pt x="261" y="104"/>
                    </a:lnTo>
                    <a:lnTo>
                      <a:pt x="263" y="131"/>
                    </a:lnTo>
                    <a:lnTo>
                      <a:pt x="261" y="158"/>
                    </a:lnTo>
                    <a:lnTo>
                      <a:pt x="252" y="182"/>
                    </a:lnTo>
                    <a:lnTo>
                      <a:pt x="241" y="205"/>
                    </a:lnTo>
                    <a:lnTo>
                      <a:pt x="225" y="224"/>
                    </a:lnTo>
                    <a:lnTo>
                      <a:pt x="205" y="240"/>
                    </a:lnTo>
                    <a:lnTo>
                      <a:pt x="183" y="252"/>
                    </a:lnTo>
                    <a:lnTo>
                      <a:pt x="158" y="260"/>
                    </a:lnTo>
                    <a:lnTo>
                      <a:pt x="131" y="262"/>
                    </a:lnTo>
                    <a:lnTo>
                      <a:pt x="104" y="260"/>
                    </a:lnTo>
                    <a:lnTo>
                      <a:pt x="80" y="252"/>
                    </a:lnTo>
                    <a:lnTo>
                      <a:pt x="58" y="240"/>
                    </a:lnTo>
                    <a:lnTo>
                      <a:pt x="39" y="224"/>
                    </a:lnTo>
                    <a:lnTo>
                      <a:pt x="23" y="205"/>
                    </a:lnTo>
                    <a:lnTo>
                      <a:pt x="10" y="182"/>
                    </a:lnTo>
                    <a:lnTo>
                      <a:pt x="2" y="158"/>
                    </a:lnTo>
                    <a:lnTo>
                      <a:pt x="0" y="131"/>
                    </a:lnTo>
                    <a:lnTo>
                      <a:pt x="2" y="104"/>
                    </a:lnTo>
                    <a:lnTo>
                      <a:pt x="10" y="80"/>
                    </a:lnTo>
                    <a:lnTo>
                      <a:pt x="23" y="58"/>
                    </a:lnTo>
                    <a:lnTo>
                      <a:pt x="39" y="38"/>
                    </a:lnTo>
                    <a:lnTo>
                      <a:pt x="58" y="22"/>
                    </a:lnTo>
                    <a:lnTo>
                      <a:pt x="80" y="10"/>
                    </a:lnTo>
                    <a:lnTo>
                      <a:pt x="104"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0" name="Freeform 83">
                <a:extLst>
                  <a:ext uri="{FF2B5EF4-FFF2-40B4-BE49-F238E27FC236}">
                    <a16:creationId xmlns:a16="http://schemas.microsoft.com/office/drawing/2014/main" xmlns="" id="{626264AB-CC0B-4736-973A-B60EF87AABEB}"/>
                  </a:ext>
                </a:extLst>
              </p:cNvPr>
              <p:cNvSpPr>
                <a:spLocks/>
              </p:cNvSpPr>
              <p:nvPr/>
            </p:nvSpPr>
            <p:spPr bwMode="auto">
              <a:xfrm>
                <a:off x="3398" y="1107"/>
                <a:ext cx="29" cy="29"/>
              </a:xfrm>
              <a:custGeom>
                <a:avLst/>
                <a:gdLst/>
                <a:ahLst/>
                <a:cxnLst>
                  <a:cxn ang="0">
                    <a:pos x="130" y="0"/>
                  </a:cxn>
                  <a:cxn ang="0">
                    <a:pos x="157" y="2"/>
                  </a:cxn>
                  <a:cxn ang="0">
                    <a:pos x="181" y="9"/>
                  </a:cxn>
                  <a:cxn ang="0">
                    <a:pos x="204" y="22"/>
                  </a:cxn>
                  <a:cxn ang="0">
                    <a:pos x="223" y="37"/>
                  </a:cxn>
                  <a:cxn ang="0">
                    <a:pos x="239" y="57"/>
                  </a:cxn>
                  <a:cxn ang="0">
                    <a:pos x="251" y="79"/>
                  </a:cxn>
                  <a:cxn ang="0">
                    <a:pos x="259" y="104"/>
                  </a:cxn>
                  <a:cxn ang="0">
                    <a:pos x="262" y="130"/>
                  </a:cxn>
                  <a:cxn ang="0">
                    <a:pos x="259" y="157"/>
                  </a:cxn>
                  <a:cxn ang="0">
                    <a:pos x="251" y="181"/>
                  </a:cxn>
                  <a:cxn ang="0">
                    <a:pos x="239" y="204"/>
                  </a:cxn>
                  <a:cxn ang="0">
                    <a:pos x="223" y="223"/>
                  </a:cxn>
                  <a:cxn ang="0">
                    <a:pos x="204" y="239"/>
                  </a:cxn>
                  <a:cxn ang="0">
                    <a:pos x="181" y="251"/>
                  </a:cxn>
                  <a:cxn ang="0">
                    <a:pos x="157" y="259"/>
                  </a:cxn>
                  <a:cxn ang="0">
                    <a:pos x="130" y="262"/>
                  </a:cxn>
                  <a:cxn ang="0">
                    <a:pos x="104" y="259"/>
                  </a:cxn>
                  <a:cxn ang="0">
                    <a:pos x="79" y="251"/>
                  </a:cxn>
                  <a:cxn ang="0">
                    <a:pos x="57" y="239"/>
                  </a:cxn>
                  <a:cxn ang="0">
                    <a:pos x="38" y="223"/>
                  </a:cxn>
                  <a:cxn ang="0">
                    <a:pos x="23" y="204"/>
                  </a:cxn>
                  <a:cxn ang="0">
                    <a:pos x="10" y="181"/>
                  </a:cxn>
                  <a:cxn ang="0">
                    <a:pos x="2" y="157"/>
                  </a:cxn>
                  <a:cxn ang="0">
                    <a:pos x="0" y="130"/>
                  </a:cxn>
                  <a:cxn ang="0">
                    <a:pos x="2" y="104"/>
                  </a:cxn>
                  <a:cxn ang="0">
                    <a:pos x="10" y="79"/>
                  </a:cxn>
                  <a:cxn ang="0">
                    <a:pos x="23" y="57"/>
                  </a:cxn>
                  <a:cxn ang="0">
                    <a:pos x="38" y="37"/>
                  </a:cxn>
                  <a:cxn ang="0">
                    <a:pos x="57" y="22"/>
                  </a:cxn>
                  <a:cxn ang="0">
                    <a:pos x="79" y="9"/>
                  </a:cxn>
                  <a:cxn ang="0">
                    <a:pos x="104" y="2"/>
                  </a:cxn>
                  <a:cxn ang="0">
                    <a:pos x="130" y="0"/>
                  </a:cxn>
                </a:cxnLst>
                <a:rect l="0" t="0" r="r" b="b"/>
                <a:pathLst>
                  <a:path w="262" h="262">
                    <a:moveTo>
                      <a:pt x="130" y="0"/>
                    </a:moveTo>
                    <a:lnTo>
                      <a:pt x="157" y="2"/>
                    </a:lnTo>
                    <a:lnTo>
                      <a:pt x="181" y="9"/>
                    </a:lnTo>
                    <a:lnTo>
                      <a:pt x="204" y="22"/>
                    </a:lnTo>
                    <a:lnTo>
                      <a:pt x="223" y="37"/>
                    </a:lnTo>
                    <a:lnTo>
                      <a:pt x="239" y="57"/>
                    </a:lnTo>
                    <a:lnTo>
                      <a:pt x="251" y="79"/>
                    </a:lnTo>
                    <a:lnTo>
                      <a:pt x="259" y="104"/>
                    </a:lnTo>
                    <a:lnTo>
                      <a:pt x="262" y="130"/>
                    </a:lnTo>
                    <a:lnTo>
                      <a:pt x="259" y="157"/>
                    </a:lnTo>
                    <a:lnTo>
                      <a:pt x="251" y="181"/>
                    </a:lnTo>
                    <a:lnTo>
                      <a:pt x="239" y="204"/>
                    </a:lnTo>
                    <a:lnTo>
                      <a:pt x="223" y="223"/>
                    </a:lnTo>
                    <a:lnTo>
                      <a:pt x="204" y="239"/>
                    </a:lnTo>
                    <a:lnTo>
                      <a:pt x="181" y="251"/>
                    </a:lnTo>
                    <a:lnTo>
                      <a:pt x="157" y="259"/>
                    </a:lnTo>
                    <a:lnTo>
                      <a:pt x="130" y="262"/>
                    </a:lnTo>
                    <a:lnTo>
                      <a:pt x="104" y="259"/>
                    </a:lnTo>
                    <a:lnTo>
                      <a:pt x="79" y="251"/>
                    </a:lnTo>
                    <a:lnTo>
                      <a:pt x="57" y="239"/>
                    </a:lnTo>
                    <a:lnTo>
                      <a:pt x="38" y="223"/>
                    </a:lnTo>
                    <a:lnTo>
                      <a:pt x="23" y="204"/>
                    </a:lnTo>
                    <a:lnTo>
                      <a:pt x="10" y="181"/>
                    </a:lnTo>
                    <a:lnTo>
                      <a:pt x="2" y="157"/>
                    </a:lnTo>
                    <a:lnTo>
                      <a:pt x="0" y="130"/>
                    </a:lnTo>
                    <a:lnTo>
                      <a:pt x="2" y="104"/>
                    </a:lnTo>
                    <a:lnTo>
                      <a:pt x="10" y="79"/>
                    </a:lnTo>
                    <a:lnTo>
                      <a:pt x="23" y="57"/>
                    </a:lnTo>
                    <a:lnTo>
                      <a:pt x="38" y="37"/>
                    </a:lnTo>
                    <a:lnTo>
                      <a:pt x="57" y="22"/>
                    </a:lnTo>
                    <a:lnTo>
                      <a:pt x="79" y="9"/>
                    </a:lnTo>
                    <a:lnTo>
                      <a:pt x="104" y="2"/>
                    </a:lnTo>
                    <a:lnTo>
                      <a:pt x="130"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1" name="Freeform 84">
                <a:extLst>
                  <a:ext uri="{FF2B5EF4-FFF2-40B4-BE49-F238E27FC236}">
                    <a16:creationId xmlns:a16="http://schemas.microsoft.com/office/drawing/2014/main" xmlns="" id="{4AB82330-8FDD-4873-8C2B-D55C8BF6419A}"/>
                  </a:ext>
                </a:extLst>
              </p:cNvPr>
              <p:cNvSpPr>
                <a:spLocks/>
              </p:cNvSpPr>
              <p:nvPr/>
            </p:nvSpPr>
            <p:spPr bwMode="auto">
              <a:xfrm>
                <a:off x="3398" y="1052"/>
                <a:ext cx="29" cy="29"/>
              </a:xfrm>
              <a:custGeom>
                <a:avLst/>
                <a:gdLst/>
                <a:ahLst/>
                <a:cxnLst>
                  <a:cxn ang="0">
                    <a:pos x="131" y="0"/>
                  </a:cxn>
                  <a:cxn ang="0">
                    <a:pos x="158" y="3"/>
                  </a:cxn>
                  <a:cxn ang="0">
                    <a:pos x="183" y="10"/>
                  </a:cxn>
                  <a:cxn ang="0">
                    <a:pos x="204" y="23"/>
                  </a:cxn>
                  <a:cxn ang="0">
                    <a:pos x="223" y="38"/>
                  </a:cxn>
                  <a:cxn ang="0">
                    <a:pos x="239" y="57"/>
                  </a:cxn>
                  <a:cxn ang="0">
                    <a:pos x="251" y="80"/>
                  </a:cxn>
                  <a:cxn ang="0">
                    <a:pos x="259" y="105"/>
                  </a:cxn>
                  <a:cxn ang="0">
                    <a:pos x="262" y="132"/>
                  </a:cxn>
                  <a:cxn ang="0">
                    <a:pos x="259" y="157"/>
                  </a:cxn>
                  <a:cxn ang="0">
                    <a:pos x="251" y="182"/>
                  </a:cxn>
                  <a:cxn ang="0">
                    <a:pos x="239" y="205"/>
                  </a:cxn>
                  <a:cxn ang="0">
                    <a:pos x="223" y="224"/>
                  </a:cxn>
                  <a:cxn ang="0">
                    <a:pos x="204" y="240"/>
                  </a:cxn>
                  <a:cxn ang="0">
                    <a:pos x="183" y="253"/>
                  </a:cxn>
                  <a:cxn ang="0">
                    <a:pos x="158" y="260"/>
                  </a:cxn>
                  <a:cxn ang="0">
                    <a:pos x="131" y="263"/>
                  </a:cxn>
                  <a:cxn ang="0">
                    <a:pos x="104" y="260"/>
                  </a:cxn>
                  <a:cxn ang="0">
                    <a:pos x="79" y="253"/>
                  </a:cxn>
                  <a:cxn ang="0">
                    <a:pos x="58" y="240"/>
                  </a:cxn>
                  <a:cxn ang="0">
                    <a:pos x="39" y="224"/>
                  </a:cxn>
                  <a:cxn ang="0">
                    <a:pos x="23" y="205"/>
                  </a:cxn>
                  <a:cxn ang="0">
                    <a:pos x="10" y="182"/>
                  </a:cxn>
                  <a:cxn ang="0">
                    <a:pos x="2" y="157"/>
                  </a:cxn>
                  <a:cxn ang="0">
                    <a:pos x="0" y="132"/>
                  </a:cxn>
                  <a:cxn ang="0">
                    <a:pos x="2" y="105"/>
                  </a:cxn>
                  <a:cxn ang="0">
                    <a:pos x="10" y="80"/>
                  </a:cxn>
                  <a:cxn ang="0">
                    <a:pos x="23" y="57"/>
                  </a:cxn>
                  <a:cxn ang="0">
                    <a:pos x="39" y="38"/>
                  </a:cxn>
                  <a:cxn ang="0">
                    <a:pos x="58" y="23"/>
                  </a:cxn>
                  <a:cxn ang="0">
                    <a:pos x="79" y="10"/>
                  </a:cxn>
                  <a:cxn ang="0">
                    <a:pos x="104" y="3"/>
                  </a:cxn>
                  <a:cxn ang="0">
                    <a:pos x="131" y="0"/>
                  </a:cxn>
                </a:cxnLst>
                <a:rect l="0" t="0" r="r" b="b"/>
                <a:pathLst>
                  <a:path w="262" h="263">
                    <a:moveTo>
                      <a:pt x="131" y="0"/>
                    </a:moveTo>
                    <a:lnTo>
                      <a:pt x="158" y="3"/>
                    </a:lnTo>
                    <a:lnTo>
                      <a:pt x="183" y="10"/>
                    </a:lnTo>
                    <a:lnTo>
                      <a:pt x="204" y="23"/>
                    </a:lnTo>
                    <a:lnTo>
                      <a:pt x="223" y="38"/>
                    </a:lnTo>
                    <a:lnTo>
                      <a:pt x="239" y="57"/>
                    </a:lnTo>
                    <a:lnTo>
                      <a:pt x="251" y="80"/>
                    </a:lnTo>
                    <a:lnTo>
                      <a:pt x="259" y="105"/>
                    </a:lnTo>
                    <a:lnTo>
                      <a:pt x="262" y="132"/>
                    </a:lnTo>
                    <a:lnTo>
                      <a:pt x="259" y="157"/>
                    </a:lnTo>
                    <a:lnTo>
                      <a:pt x="251" y="182"/>
                    </a:lnTo>
                    <a:lnTo>
                      <a:pt x="239" y="205"/>
                    </a:lnTo>
                    <a:lnTo>
                      <a:pt x="223" y="224"/>
                    </a:lnTo>
                    <a:lnTo>
                      <a:pt x="204" y="240"/>
                    </a:lnTo>
                    <a:lnTo>
                      <a:pt x="183" y="253"/>
                    </a:lnTo>
                    <a:lnTo>
                      <a:pt x="158" y="260"/>
                    </a:lnTo>
                    <a:lnTo>
                      <a:pt x="131" y="263"/>
                    </a:lnTo>
                    <a:lnTo>
                      <a:pt x="104" y="260"/>
                    </a:lnTo>
                    <a:lnTo>
                      <a:pt x="79" y="253"/>
                    </a:lnTo>
                    <a:lnTo>
                      <a:pt x="58" y="240"/>
                    </a:lnTo>
                    <a:lnTo>
                      <a:pt x="39" y="224"/>
                    </a:lnTo>
                    <a:lnTo>
                      <a:pt x="23" y="205"/>
                    </a:lnTo>
                    <a:lnTo>
                      <a:pt x="10" y="182"/>
                    </a:lnTo>
                    <a:lnTo>
                      <a:pt x="2" y="157"/>
                    </a:lnTo>
                    <a:lnTo>
                      <a:pt x="0" y="132"/>
                    </a:lnTo>
                    <a:lnTo>
                      <a:pt x="2" y="105"/>
                    </a:lnTo>
                    <a:lnTo>
                      <a:pt x="10" y="80"/>
                    </a:lnTo>
                    <a:lnTo>
                      <a:pt x="23" y="57"/>
                    </a:lnTo>
                    <a:lnTo>
                      <a:pt x="39" y="38"/>
                    </a:lnTo>
                    <a:lnTo>
                      <a:pt x="58" y="23"/>
                    </a:lnTo>
                    <a:lnTo>
                      <a:pt x="79" y="10"/>
                    </a:lnTo>
                    <a:lnTo>
                      <a:pt x="104"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2" name="Freeform 85">
                <a:extLst>
                  <a:ext uri="{FF2B5EF4-FFF2-40B4-BE49-F238E27FC236}">
                    <a16:creationId xmlns:a16="http://schemas.microsoft.com/office/drawing/2014/main" xmlns="" id="{F20DEF0A-AA84-4709-823D-367BB24FC2D4}"/>
                  </a:ext>
                </a:extLst>
              </p:cNvPr>
              <p:cNvSpPr>
                <a:spLocks/>
              </p:cNvSpPr>
              <p:nvPr/>
            </p:nvSpPr>
            <p:spPr bwMode="auto">
              <a:xfrm>
                <a:off x="3398" y="997"/>
                <a:ext cx="29" cy="30"/>
              </a:xfrm>
              <a:custGeom>
                <a:avLst/>
                <a:gdLst/>
                <a:ahLst/>
                <a:cxnLst>
                  <a:cxn ang="0">
                    <a:pos x="131" y="0"/>
                  </a:cxn>
                  <a:cxn ang="0">
                    <a:pos x="158" y="3"/>
                  </a:cxn>
                  <a:cxn ang="0">
                    <a:pos x="183" y="11"/>
                  </a:cxn>
                  <a:cxn ang="0">
                    <a:pos x="204" y="23"/>
                  </a:cxn>
                  <a:cxn ang="0">
                    <a:pos x="223" y="39"/>
                  </a:cxn>
                  <a:cxn ang="0">
                    <a:pos x="239" y="58"/>
                  </a:cxn>
                  <a:cxn ang="0">
                    <a:pos x="251" y="81"/>
                  </a:cxn>
                  <a:cxn ang="0">
                    <a:pos x="259" y="106"/>
                  </a:cxn>
                  <a:cxn ang="0">
                    <a:pos x="262" y="131"/>
                  </a:cxn>
                  <a:cxn ang="0">
                    <a:pos x="259" y="158"/>
                  </a:cxn>
                  <a:cxn ang="0">
                    <a:pos x="251" y="183"/>
                  </a:cxn>
                  <a:cxn ang="0">
                    <a:pos x="239" y="205"/>
                  </a:cxn>
                  <a:cxn ang="0">
                    <a:pos x="223" y="225"/>
                  </a:cxn>
                  <a:cxn ang="0">
                    <a:pos x="204" y="241"/>
                  </a:cxn>
                  <a:cxn ang="0">
                    <a:pos x="183" y="253"/>
                  </a:cxn>
                  <a:cxn ang="0">
                    <a:pos x="158" y="260"/>
                  </a:cxn>
                  <a:cxn ang="0">
                    <a:pos x="131" y="263"/>
                  </a:cxn>
                  <a:cxn ang="0">
                    <a:pos x="104" y="260"/>
                  </a:cxn>
                  <a:cxn ang="0">
                    <a:pos x="79" y="253"/>
                  </a:cxn>
                  <a:cxn ang="0">
                    <a:pos x="58" y="241"/>
                  </a:cxn>
                  <a:cxn ang="0">
                    <a:pos x="39" y="225"/>
                  </a:cxn>
                  <a:cxn ang="0">
                    <a:pos x="23" y="205"/>
                  </a:cxn>
                  <a:cxn ang="0">
                    <a:pos x="10" y="183"/>
                  </a:cxn>
                  <a:cxn ang="0">
                    <a:pos x="2" y="158"/>
                  </a:cxn>
                  <a:cxn ang="0">
                    <a:pos x="0" y="131"/>
                  </a:cxn>
                  <a:cxn ang="0">
                    <a:pos x="2" y="106"/>
                  </a:cxn>
                  <a:cxn ang="0">
                    <a:pos x="10" y="81"/>
                  </a:cxn>
                  <a:cxn ang="0">
                    <a:pos x="23" y="58"/>
                  </a:cxn>
                  <a:cxn ang="0">
                    <a:pos x="39" y="39"/>
                  </a:cxn>
                  <a:cxn ang="0">
                    <a:pos x="58" y="23"/>
                  </a:cxn>
                  <a:cxn ang="0">
                    <a:pos x="79" y="11"/>
                  </a:cxn>
                  <a:cxn ang="0">
                    <a:pos x="104" y="3"/>
                  </a:cxn>
                  <a:cxn ang="0">
                    <a:pos x="131" y="0"/>
                  </a:cxn>
                </a:cxnLst>
                <a:rect l="0" t="0" r="r" b="b"/>
                <a:pathLst>
                  <a:path w="262" h="263">
                    <a:moveTo>
                      <a:pt x="131" y="0"/>
                    </a:moveTo>
                    <a:lnTo>
                      <a:pt x="158" y="3"/>
                    </a:lnTo>
                    <a:lnTo>
                      <a:pt x="183" y="11"/>
                    </a:lnTo>
                    <a:lnTo>
                      <a:pt x="204" y="23"/>
                    </a:lnTo>
                    <a:lnTo>
                      <a:pt x="223" y="39"/>
                    </a:lnTo>
                    <a:lnTo>
                      <a:pt x="239" y="58"/>
                    </a:lnTo>
                    <a:lnTo>
                      <a:pt x="251" y="81"/>
                    </a:lnTo>
                    <a:lnTo>
                      <a:pt x="259" y="106"/>
                    </a:lnTo>
                    <a:lnTo>
                      <a:pt x="262" y="131"/>
                    </a:lnTo>
                    <a:lnTo>
                      <a:pt x="259" y="158"/>
                    </a:lnTo>
                    <a:lnTo>
                      <a:pt x="251" y="183"/>
                    </a:lnTo>
                    <a:lnTo>
                      <a:pt x="239" y="205"/>
                    </a:lnTo>
                    <a:lnTo>
                      <a:pt x="223" y="225"/>
                    </a:lnTo>
                    <a:lnTo>
                      <a:pt x="204" y="241"/>
                    </a:lnTo>
                    <a:lnTo>
                      <a:pt x="183" y="253"/>
                    </a:lnTo>
                    <a:lnTo>
                      <a:pt x="158" y="260"/>
                    </a:lnTo>
                    <a:lnTo>
                      <a:pt x="131" y="263"/>
                    </a:lnTo>
                    <a:lnTo>
                      <a:pt x="104" y="260"/>
                    </a:lnTo>
                    <a:lnTo>
                      <a:pt x="79" y="253"/>
                    </a:lnTo>
                    <a:lnTo>
                      <a:pt x="58" y="241"/>
                    </a:lnTo>
                    <a:lnTo>
                      <a:pt x="39" y="225"/>
                    </a:lnTo>
                    <a:lnTo>
                      <a:pt x="23" y="205"/>
                    </a:lnTo>
                    <a:lnTo>
                      <a:pt x="10" y="183"/>
                    </a:lnTo>
                    <a:lnTo>
                      <a:pt x="2" y="158"/>
                    </a:lnTo>
                    <a:lnTo>
                      <a:pt x="0" y="131"/>
                    </a:lnTo>
                    <a:lnTo>
                      <a:pt x="2" y="106"/>
                    </a:lnTo>
                    <a:lnTo>
                      <a:pt x="10" y="81"/>
                    </a:lnTo>
                    <a:lnTo>
                      <a:pt x="23" y="58"/>
                    </a:lnTo>
                    <a:lnTo>
                      <a:pt x="39" y="39"/>
                    </a:lnTo>
                    <a:lnTo>
                      <a:pt x="58" y="23"/>
                    </a:lnTo>
                    <a:lnTo>
                      <a:pt x="79" y="11"/>
                    </a:lnTo>
                    <a:lnTo>
                      <a:pt x="104"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3" name="Freeform 86">
                <a:extLst>
                  <a:ext uri="{FF2B5EF4-FFF2-40B4-BE49-F238E27FC236}">
                    <a16:creationId xmlns:a16="http://schemas.microsoft.com/office/drawing/2014/main" xmlns="" id="{76E34453-DB42-4863-B91D-C4B377CC916E}"/>
                  </a:ext>
                </a:extLst>
              </p:cNvPr>
              <p:cNvSpPr>
                <a:spLocks/>
              </p:cNvSpPr>
              <p:nvPr/>
            </p:nvSpPr>
            <p:spPr bwMode="auto">
              <a:xfrm>
                <a:off x="3398" y="943"/>
                <a:ext cx="29" cy="29"/>
              </a:xfrm>
              <a:custGeom>
                <a:avLst/>
                <a:gdLst/>
                <a:ahLst/>
                <a:cxnLst>
                  <a:cxn ang="0">
                    <a:pos x="131" y="0"/>
                  </a:cxn>
                  <a:cxn ang="0">
                    <a:pos x="158" y="2"/>
                  </a:cxn>
                  <a:cxn ang="0">
                    <a:pos x="183" y="10"/>
                  </a:cxn>
                  <a:cxn ang="0">
                    <a:pos x="204" y="23"/>
                  </a:cxn>
                  <a:cxn ang="0">
                    <a:pos x="223" y="38"/>
                  </a:cxn>
                  <a:cxn ang="0">
                    <a:pos x="239" y="57"/>
                  </a:cxn>
                  <a:cxn ang="0">
                    <a:pos x="251" y="80"/>
                  </a:cxn>
                  <a:cxn ang="0">
                    <a:pos x="259" y="104"/>
                  </a:cxn>
                  <a:cxn ang="0">
                    <a:pos x="262" y="130"/>
                  </a:cxn>
                  <a:cxn ang="0">
                    <a:pos x="259" y="157"/>
                  </a:cxn>
                  <a:cxn ang="0">
                    <a:pos x="251" y="182"/>
                  </a:cxn>
                  <a:cxn ang="0">
                    <a:pos x="239" y="204"/>
                  </a:cxn>
                  <a:cxn ang="0">
                    <a:pos x="223" y="224"/>
                  </a:cxn>
                  <a:cxn ang="0">
                    <a:pos x="204" y="240"/>
                  </a:cxn>
                  <a:cxn ang="0">
                    <a:pos x="183" y="252"/>
                  </a:cxn>
                  <a:cxn ang="0">
                    <a:pos x="158" y="259"/>
                  </a:cxn>
                  <a:cxn ang="0">
                    <a:pos x="131" y="262"/>
                  </a:cxn>
                  <a:cxn ang="0">
                    <a:pos x="104" y="259"/>
                  </a:cxn>
                  <a:cxn ang="0">
                    <a:pos x="79" y="252"/>
                  </a:cxn>
                  <a:cxn ang="0">
                    <a:pos x="58" y="240"/>
                  </a:cxn>
                  <a:cxn ang="0">
                    <a:pos x="39" y="224"/>
                  </a:cxn>
                  <a:cxn ang="0">
                    <a:pos x="23" y="204"/>
                  </a:cxn>
                  <a:cxn ang="0">
                    <a:pos x="10" y="182"/>
                  </a:cxn>
                  <a:cxn ang="0">
                    <a:pos x="2" y="157"/>
                  </a:cxn>
                  <a:cxn ang="0">
                    <a:pos x="0" y="130"/>
                  </a:cxn>
                  <a:cxn ang="0">
                    <a:pos x="2" y="104"/>
                  </a:cxn>
                  <a:cxn ang="0">
                    <a:pos x="10" y="80"/>
                  </a:cxn>
                  <a:cxn ang="0">
                    <a:pos x="23" y="57"/>
                  </a:cxn>
                  <a:cxn ang="0">
                    <a:pos x="39" y="38"/>
                  </a:cxn>
                  <a:cxn ang="0">
                    <a:pos x="58" y="23"/>
                  </a:cxn>
                  <a:cxn ang="0">
                    <a:pos x="79" y="10"/>
                  </a:cxn>
                  <a:cxn ang="0">
                    <a:pos x="104" y="2"/>
                  </a:cxn>
                  <a:cxn ang="0">
                    <a:pos x="131" y="0"/>
                  </a:cxn>
                </a:cxnLst>
                <a:rect l="0" t="0" r="r" b="b"/>
                <a:pathLst>
                  <a:path w="262" h="262">
                    <a:moveTo>
                      <a:pt x="131" y="0"/>
                    </a:moveTo>
                    <a:lnTo>
                      <a:pt x="158" y="2"/>
                    </a:lnTo>
                    <a:lnTo>
                      <a:pt x="183" y="10"/>
                    </a:lnTo>
                    <a:lnTo>
                      <a:pt x="204" y="23"/>
                    </a:lnTo>
                    <a:lnTo>
                      <a:pt x="223" y="38"/>
                    </a:lnTo>
                    <a:lnTo>
                      <a:pt x="239" y="57"/>
                    </a:lnTo>
                    <a:lnTo>
                      <a:pt x="251" y="80"/>
                    </a:lnTo>
                    <a:lnTo>
                      <a:pt x="259" y="104"/>
                    </a:lnTo>
                    <a:lnTo>
                      <a:pt x="262" y="130"/>
                    </a:lnTo>
                    <a:lnTo>
                      <a:pt x="259" y="157"/>
                    </a:lnTo>
                    <a:lnTo>
                      <a:pt x="251" y="182"/>
                    </a:lnTo>
                    <a:lnTo>
                      <a:pt x="239" y="204"/>
                    </a:lnTo>
                    <a:lnTo>
                      <a:pt x="223" y="224"/>
                    </a:lnTo>
                    <a:lnTo>
                      <a:pt x="204" y="240"/>
                    </a:lnTo>
                    <a:lnTo>
                      <a:pt x="183" y="252"/>
                    </a:lnTo>
                    <a:lnTo>
                      <a:pt x="158" y="259"/>
                    </a:lnTo>
                    <a:lnTo>
                      <a:pt x="131" y="262"/>
                    </a:lnTo>
                    <a:lnTo>
                      <a:pt x="104" y="259"/>
                    </a:lnTo>
                    <a:lnTo>
                      <a:pt x="79" y="252"/>
                    </a:lnTo>
                    <a:lnTo>
                      <a:pt x="58" y="240"/>
                    </a:lnTo>
                    <a:lnTo>
                      <a:pt x="39" y="224"/>
                    </a:lnTo>
                    <a:lnTo>
                      <a:pt x="23" y="204"/>
                    </a:lnTo>
                    <a:lnTo>
                      <a:pt x="10" y="182"/>
                    </a:lnTo>
                    <a:lnTo>
                      <a:pt x="2" y="157"/>
                    </a:lnTo>
                    <a:lnTo>
                      <a:pt x="0" y="130"/>
                    </a:lnTo>
                    <a:lnTo>
                      <a:pt x="2" y="104"/>
                    </a:lnTo>
                    <a:lnTo>
                      <a:pt x="10" y="80"/>
                    </a:lnTo>
                    <a:lnTo>
                      <a:pt x="23" y="57"/>
                    </a:lnTo>
                    <a:lnTo>
                      <a:pt x="39" y="38"/>
                    </a:lnTo>
                    <a:lnTo>
                      <a:pt x="58" y="23"/>
                    </a:lnTo>
                    <a:lnTo>
                      <a:pt x="79" y="10"/>
                    </a:lnTo>
                    <a:lnTo>
                      <a:pt x="104" y="2"/>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4" name="Freeform 87">
                <a:extLst>
                  <a:ext uri="{FF2B5EF4-FFF2-40B4-BE49-F238E27FC236}">
                    <a16:creationId xmlns:a16="http://schemas.microsoft.com/office/drawing/2014/main" xmlns="" id="{FB2252CE-C7AC-4EC3-94E7-49F09A3CB727}"/>
                  </a:ext>
                </a:extLst>
              </p:cNvPr>
              <p:cNvSpPr>
                <a:spLocks/>
              </p:cNvSpPr>
              <p:nvPr/>
            </p:nvSpPr>
            <p:spPr bwMode="auto">
              <a:xfrm>
                <a:off x="3398" y="888"/>
                <a:ext cx="29" cy="29"/>
              </a:xfrm>
              <a:custGeom>
                <a:avLst/>
                <a:gdLst/>
                <a:ahLst/>
                <a:cxnLst>
                  <a:cxn ang="0">
                    <a:pos x="131" y="0"/>
                  </a:cxn>
                  <a:cxn ang="0">
                    <a:pos x="158" y="2"/>
                  </a:cxn>
                  <a:cxn ang="0">
                    <a:pos x="183" y="10"/>
                  </a:cxn>
                  <a:cxn ang="0">
                    <a:pos x="204" y="21"/>
                  </a:cxn>
                  <a:cxn ang="0">
                    <a:pos x="223" y="38"/>
                  </a:cxn>
                  <a:cxn ang="0">
                    <a:pos x="239" y="57"/>
                  </a:cxn>
                  <a:cxn ang="0">
                    <a:pos x="251" y="79"/>
                  </a:cxn>
                  <a:cxn ang="0">
                    <a:pos x="259" y="104"/>
                  </a:cxn>
                  <a:cxn ang="0">
                    <a:pos x="262" y="131"/>
                  </a:cxn>
                  <a:cxn ang="0">
                    <a:pos x="259" y="157"/>
                  </a:cxn>
                  <a:cxn ang="0">
                    <a:pos x="251" y="182"/>
                  </a:cxn>
                  <a:cxn ang="0">
                    <a:pos x="239" y="203"/>
                  </a:cxn>
                  <a:cxn ang="0">
                    <a:pos x="223" y="222"/>
                  </a:cxn>
                  <a:cxn ang="0">
                    <a:pos x="204" y="239"/>
                  </a:cxn>
                  <a:cxn ang="0">
                    <a:pos x="183" y="251"/>
                  </a:cxn>
                  <a:cxn ang="0">
                    <a:pos x="158" y="259"/>
                  </a:cxn>
                  <a:cxn ang="0">
                    <a:pos x="131" y="261"/>
                  </a:cxn>
                  <a:cxn ang="0">
                    <a:pos x="104" y="259"/>
                  </a:cxn>
                  <a:cxn ang="0">
                    <a:pos x="79" y="251"/>
                  </a:cxn>
                  <a:cxn ang="0">
                    <a:pos x="58" y="239"/>
                  </a:cxn>
                  <a:cxn ang="0">
                    <a:pos x="39" y="222"/>
                  </a:cxn>
                  <a:cxn ang="0">
                    <a:pos x="23" y="203"/>
                  </a:cxn>
                  <a:cxn ang="0">
                    <a:pos x="10" y="182"/>
                  </a:cxn>
                  <a:cxn ang="0">
                    <a:pos x="2" y="157"/>
                  </a:cxn>
                  <a:cxn ang="0">
                    <a:pos x="0" y="131"/>
                  </a:cxn>
                  <a:cxn ang="0">
                    <a:pos x="2" y="104"/>
                  </a:cxn>
                  <a:cxn ang="0">
                    <a:pos x="10" y="79"/>
                  </a:cxn>
                  <a:cxn ang="0">
                    <a:pos x="23" y="57"/>
                  </a:cxn>
                  <a:cxn ang="0">
                    <a:pos x="39" y="38"/>
                  </a:cxn>
                  <a:cxn ang="0">
                    <a:pos x="58" y="21"/>
                  </a:cxn>
                  <a:cxn ang="0">
                    <a:pos x="79" y="10"/>
                  </a:cxn>
                  <a:cxn ang="0">
                    <a:pos x="104" y="2"/>
                  </a:cxn>
                  <a:cxn ang="0">
                    <a:pos x="131" y="0"/>
                  </a:cxn>
                </a:cxnLst>
                <a:rect l="0" t="0" r="r" b="b"/>
                <a:pathLst>
                  <a:path w="262" h="261">
                    <a:moveTo>
                      <a:pt x="131" y="0"/>
                    </a:moveTo>
                    <a:lnTo>
                      <a:pt x="158" y="2"/>
                    </a:lnTo>
                    <a:lnTo>
                      <a:pt x="183" y="10"/>
                    </a:lnTo>
                    <a:lnTo>
                      <a:pt x="204" y="21"/>
                    </a:lnTo>
                    <a:lnTo>
                      <a:pt x="223" y="38"/>
                    </a:lnTo>
                    <a:lnTo>
                      <a:pt x="239" y="57"/>
                    </a:lnTo>
                    <a:lnTo>
                      <a:pt x="251" y="79"/>
                    </a:lnTo>
                    <a:lnTo>
                      <a:pt x="259" y="104"/>
                    </a:lnTo>
                    <a:lnTo>
                      <a:pt x="262" y="131"/>
                    </a:lnTo>
                    <a:lnTo>
                      <a:pt x="259" y="157"/>
                    </a:lnTo>
                    <a:lnTo>
                      <a:pt x="251" y="182"/>
                    </a:lnTo>
                    <a:lnTo>
                      <a:pt x="239" y="203"/>
                    </a:lnTo>
                    <a:lnTo>
                      <a:pt x="223" y="222"/>
                    </a:lnTo>
                    <a:lnTo>
                      <a:pt x="204" y="239"/>
                    </a:lnTo>
                    <a:lnTo>
                      <a:pt x="183" y="251"/>
                    </a:lnTo>
                    <a:lnTo>
                      <a:pt x="158" y="259"/>
                    </a:lnTo>
                    <a:lnTo>
                      <a:pt x="131" y="261"/>
                    </a:lnTo>
                    <a:lnTo>
                      <a:pt x="104" y="259"/>
                    </a:lnTo>
                    <a:lnTo>
                      <a:pt x="79" y="251"/>
                    </a:lnTo>
                    <a:lnTo>
                      <a:pt x="58" y="239"/>
                    </a:lnTo>
                    <a:lnTo>
                      <a:pt x="39" y="222"/>
                    </a:lnTo>
                    <a:lnTo>
                      <a:pt x="23" y="203"/>
                    </a:lnTo>
                    <a:lnTo>
                      <a:pt x="10" y="182"/>
                    </a:lnTo>
                    <a:lnTo>
                      <a:pt x="2" y="157"/>
                    </a:lnTo>
                    <a:lnTo>
                      <a:pt x="0" y="131"/>
                    </a:lnTo>
                    <a:lnTo>
                      <a:pt x="2" y="104"/>
                    </a:lnTo>
                    <a:lnTo>
                      <a:pt x="10" y="79"/>
                    </a:lnTo>
                    <a:lnTo>
                      <a:pt x="23" y="57"/>
                    </a:lnTo>
                    <a:lnTo>
                      <a:pt x="39" y="38"/>
                    </a:lnTo>
                    <a:lnTo>
                      <a:pt x="58" y="21"/>
                    </a:lnTo>
                    <a:lnTo>
                      <a:pt x="79" y="10"/>
                    </a:lnTo>
                    <a:lnTo>
                      <a:pt x="104" y="2"/>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5" name="Freeform 88">
                <a:extLst>
                  <a:ext uri="{FF2B5EF4-FFF2-40B4-BE49-F238E27FC236}">
                    <a16:creationId xmlns:a16="http://schemas.microsoft.com/office/drawing/2014/main" xmlns="" id="{CBAF1C83-EBC1-477A-BF86-1FF5DFDAEB2C}"/>
                  </a:ext>
                </a:extLst>
              </p:cNvPr>
              <p:cNvSpPr>
                <a:spLocks/>
              </p:cNvSpPr>
              <p:nvPr/>
            </p:nvSpPr>
            <p:spPr bwMode="auto">
              <a:xfrm>
                <a:off x="3398" y="833"/>
                <a:ext cx="29" cy="29"/>
              </a:xfrm>
              <a:custGeom>
                <a:avLst/>
                <a:gdLst/>
                <a:ahLst/>
                <a:cxnLst>
                  <a:cxn ang="0">
                    <a:pos x="131" y="0"/>
                  </a:cxn>
                  <a:cxn ang="0">
                    <a:pos x="158" y="3"/>
                  </a:cxn>
                  <a:cxn ang="0">
                    <a:pos x="183" y="10"/>
                  </a:cxn>
                  <a:cxn ang="0">
                    <a:pos x="204" y="22"/>
                  </a:cxn>
                  <a:cxn ang="0">
                    <a:pos x="223" y="38"/>
                  </a:cxn>
                  <a:cxn ang="0">
                    <a:pos x="239" y="58"/>
                  </a:cxn>
                  <a:cxn ang="0">
                    <a:pos x="251" y="79"/>
                  </a:cxn>
                  <a:cxn ang="0">
                    <a:pos x="259" y="104"/>
                  </a:cxn>
                  <a:cxn ang="0">
                    <a:pos x="262" y="131"/>
                  </a:cxn>
                  <a:cxn ang="0">
                    <a:pos x="259" y="158"/>
                  </a:cxn>
                  <a:cxn ang="0">
                    <a:pos x="251" y="182"/>
                  </a:cxn>
                  <a:cxn ang="0">
                    <a:pos x="239" y="204"/>
                  </a:cxn>
                  <a:cxn ang="0">
                    <a:pos x="223" y="223"/>
                  </a:cxn>
                  <a:cxn ang="0">
                    <a:pos x="204" y="239"/>
                  </a:cxn>
                  <a:cxn ang="0">
                    <a:pos x="183" y="251"/>
                  </a:cxn>
                  <a:cxn ang="0">
                    <a:pos x="158" y="259"/>
                  </a:cxn>
                  <a:cxn ang="0">
                    <a:pos x="131" y="262"/>
                  </a:cxn>
                  <a:cxn ang="0">
                    <a:pos x="105" y="259"/>
                  </a:cxn>
                  <a:cxn ang="0">
                    <a:pos x="81" y="251"/>
                  </a:cxn>
                  <a:cxn ang="0">
                    <a:pos x="58" y="239"/>
                  </a:cxn>
                  <a:cxn ang="0">
                    <a:pos x="39" y="223"/>
                  </a:cxn>
                  <a:cxn ang="0">
                    <a:pos x="23" y="204"/>
                  </a:cxn>
                  <a:cxn ang="0">
                    <a:pos x="11" y="182"/>
                  </a:cxn>
                  <a:cxn ang="0">
                    <a:pos x="2" y="158"/>
                  </a:cxn>
                  <a:cxn ang="0">
                    <a:pos x="0" y="131"/>
                  </a:cxn>
                  <a:cxn ang="0">
                    <a:pos x="2" y="104"/>
                  </a:cxn>
                  <a:cxn ang="0">
                    <a:pos x="11" y="79"/>
                  </a:cxn>
                  <a:cxn ang="0">
                    <a:pos x="23" y="58"/>
                  </a:cxn>
                  <a:cxn ang="0">
                    <a:pos x="39" y="38"/>
                  </a:cxn>
                  <a:cxn ang="0">
                    <a:pos x="58" y="22"/>
                  </a:cxn>
                  <a:cxn ang="0">
                    <a:pos x="81" y="10"/>
                  </a:cxn>
                  <a:cxn ang="0">
                    <a:pos x="105" y="3"/>
                  </a:cxn>
                  <a:cxn ang="0">
                    <a:pos x="131" y="0"/>
                  </a:cxn>
                </a:cxnLst>
                <a:rect l="0" t="0" r="r" b="b"/>
                <a:pathLst>
                  <a:path w="262" h="262">
                    <a:moveTo>
                      <a:pt x="131" y="0"/>
                    </a:moveTo>
                    <a:lnTo>
                      <a:pt x="158" y="3"/>
                    </a:lnTo>
                    <a:lnTo>
                      <a:pt x="183" y="10"/>
                    </a:lnTo>
                    <a:lnTo>
                      <a:pt x="204" y="22"/>
                    </a:lnTo>
                    <a:lnTo>
                      <a:pt x="223" y="38"/>
                    </a:lnTo>
                    <a:lnTo>
                      <a:pt x="239" y="58"/>
                    </a:lnTo>
                    <a:lnTo>
                      <a:pt x="251" y="79"/>
                    </a:lnTo>
                    <a:lnTo>
                      <a:pt x="259" y="104"/>
                    </a:lnTo>
                    <a:lnTo>
                      <a:pt x="262" y="131"/>
                    </a:lnTo>
                    <a:lnTo>
                      <a:pt x="259" y="158"/>
                    </a:lnTo>
                    <a:lnTo>
                      <a:pt x="251" y="182"/>
                    </a:lnTo>
                    <a:lnTo>
                      <a:pt x="239" y="204"/>
                    </a:lnTo>
                    <a:lnTo>
                      <a:pt x="223" y="223"/>
                    </a:lnTo>
                    <a:lnTo>
                      <a:pt x="204" y="239"/>
                    </a:lnTo>
                    <a:lnTo>
                      <a:pt x="183" y="251"/>
                    </a:lnTo>
                    <a:lnTo>
                      <a:pt x="158" y="259"/>
                    </a:lnTo>
                    <a:lnTo>
                      <a:pt x="131" y="262"/>
                    </a:lnTo>
                    <a:lnTo>
                      <a:pt x="105" y="259"/>
                    </a:lnTo>
                    <a:lnTo>
                      <a:pt x="81" y="251"/>
                    </a:lnTo>
                    <a:lnTo>
                      <a:pt x="58" y="239"/>
                    </a:lnTo>
                    <a:lnTo>
                      <a:pt x="39" y="223"/>
                    </a:lnTo>
                    <a:lnTo>
                      <a:pt x="23" y="204"/>
                    </a:lnTo>
                    <a:lnTo>
                      <a:pt x="11" y="182"/>
                    </a:lnTo>
                    <a:lnTo>
                      <a:pt x="2" y="158"/>
                    </a:lnTo>
                    <a:lnTo>
                      <a:pt x="0" y="131"/>
                    </a:lnTo>
                    <a:lnTo>
                      <a:pt x="2" y="104"/>
                    </a:lnTo>
                    <a:lnTo>
                      <a:pt x="11" y="79"/>
                    </a:lnTo>
                    <a:lnTo>
                      <a:pt x="23" y="58"/>
                    </a:lnTo>
                    <a:lnTo>
                      <a:pt x="39" y="38"/>
                    </a:lnTo>
                    <a:lnTo>
                      <a:pt x="58" y="22"/>
                    </a:lnTo>
                    <a:lnTo>
                      <a:pt x="81" y="10"/>
                    </a:lnTo>
                    <a:lnTo>
                      <a:pt x="105"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6" name="Freeform 89">
                <a:extLst>
                  <a:ext uri="{FF2B5EF4-FFF2-40B4-BE49-F238E27FC236}">
                    <a16:creationId xmlns:a16="http://schemas.microsoft.com/office/drawing/2014/main" xmlns="" id="{3AEC0670-0BD4-4929-B93C-C4F80122C23C}"/>
                  </a:ext>
                </a:extLst>
              </p:cNvPr>
              <p:cNvSpPr>
                <a:spLocks/>
              </p:cNvSpPr>
              <p:nvPr/>
            </p:nvSpPr>
            <p:spPr bwMode="auto">
              <a:xfrm>
                <a:off x="3670" y="833"/>
                <a:ext cx="29" cy="29"/>
              </a:xfrm>
              <a:custGeom>
                <a:avLst/>
                <a:gdLst/>
                <a:ahLst/>
                <a:cxnLst>
                  <a:cxn ang="0">
                    <a:pos x="131" y="0"/>
                  </a:cxn>
                  <a:cxn ang="0">
                    <a:pos x="156" y="3"/>
                  </a:cxn>
                  <a:cxn ang="0">
                    <a:pos x="181" y="10"/>
                  </a:cxn>
                  <a:cxn ang="0">
                    <a:pos x="204" y="22"/>
                  </a:cxn>
                  <a:cxn ang="0">
                    <a:pos x="223" y="38"/>
                  </a:cxn>
                  <a:cxn ang="0">
                    <a:pos x="240" y="58"/>
                  </a:cxn>
                  <a:cxn ang="0">
                    <a:pos x="252" y="80"/>
                  </a:cxn>
                  <a:cxn ang="0">
                    <a:pos x="259" y="105"/>
                  </a:cxn>
                  <a:cxn ang="0">
                    <a:pos x="263" y="131"/>
                  </a:cxn>
                  <a:cxn ang="0">
                    <a:pos x="259" y="158"/>
                  </a:cxn>
                  <a:cxn ang="0">
                    <a:pos x="252" y="182"/>
                  </a:cxn>
                  <a:cxn ang="0">
                    <a:pos x="240" y="204"/>
                  </a:cxn>
                  <a:cxn ang="0">
                    <a:pos x="223" y="223"/>
                  </a:cxn>
                  <a:cxn ang="0">
                    <a:pos x="204" y="239"/>
                  </a:cxn>
                  <a:cxn ang="0">
                    <a:pos x="181" y="251"/>
                  </a:cxn>
                  <a:cxn ang="0">
                    <a:pos x="156" y="259"/>
                  </a:cxn>
                  <a:cxn ang="0">
                    <a:pos x="131" y="262"/>
                  </a:cxn>
                  <a:cxn ang="0">
                    <a:pos x="104" y="259"/>
                  </a:cxn>
                  <a:cxn ang="0">
                    <a:pos x="79" y="251"/>
                  </a:cxn>
                  <a:cxn ang="0">
                    <a:pos x="57" y="239"/>
                  </a:cxn>
                  <a:cxn ang="0">
                    <a:pos x="37" y="223"/>
                  </a:cxn>
                  <a:cxn ang="0">
                    <a:pos x="21" y="204"/>
                  </a:cxn>
                  <a:cxn ang="0">
                    <a:pos x="9" y="182"/>
                  </a:cxn>
                  <a:cxn ang="0">
                    <a:pos x="2" y="158"/>
                  </a:cxn>
                  <a:cxn ang="0">
                    <a:pos x="0" y="131"/>
                  </a:cxn>
                  <a:cxn ang="0">
                    <a:pos x="2" y="105"/>
                  </a:cxn>
                  <a:cxn ang="0">
                    <a:pos x="9" y="80"/>
                  </a:cxn>
                  <a:cxn ang="0">
                    <a:pos x="21" y="58"/>
                  </a:cxn>
                  <a:cxn ang="0">
                    <a:pos x="37" y="38"/>
                  </a:cxn>
                  <a:cxn ang="0">
                    <a:pos x="57" y="22"/>
                  </a:cxn>
                  <a:cxn ang="0">
                    <a:pos x="79" y="10"/>
                  </a:cxn>
                  <a:cxn ang="0">
                    <a:pos x="104" y="3"/>
                  </a:cxn>
                  <a:cxn ang="0">
                    <a:pos x="131" y="0"/>
                  </a:cxn>
                </a:cxnLst>
                <a:rect l="0" t="0" r="r" b="b"/>
                <a:pathLst>
                  <a:path w="263" h="262">
                    <a:moveTo>
                      <a:pt x="131" y="0"/>
                    </a:moveTo>
                    <a:lnTo>
                      <a:pt x="156" y="3"/>
                    </a:lnTo>
                    <a:lnTo>
                      <a:pt x="181" y="10"/>
                    </a:lnTo>
                    <a:lnTo>
                      <a:pt x="204" y="22"/>
                    </a:lnTo>
                    <a:lnTo>
                      <a:pt x="223" y="38"/>
                    </a:lnTo>
                    <a:lnTo>
                      <a:pt x="240" y="58"/>
                    </a:lnTo>
                    <a:lnTo>
                      <a:pt x="252" y="80"/>
                    </a:lnTo>
                    <a:lnTo>
                      <a:pt x="259" y="105"/>
                    </a:lnTo>
                    <a:lnTo>
                      <a:pt x="263" y="131"/>
                    </a:lnTo>
                    <a:lnTo>
                      <a:pt x="259" y="158"/>
                    </a:lnTo>
                    <a:lnTo>
                      <a:pt x="252" y="182"/>
                    </a:lnTo>
                    <a:lnTo>
                      <a:pt x="240" y="204"/>
                    </a:lnTo>
                    <a:lnTo>
                      <a:pt x="223" y="223"/>
                    </a:lnTo>
                    <a:lnTo>
                      <a:pt x="204" y="239"/>
                    </a:lnTo>
                    <a:lnTo>
                      <a:pt x="181" y="251"/>
                    </a:lnTo>
                    <a:lnTo>
                      <a:pt x="156" y="259"/>
                    </a:lnTo>
                    <a:lnTo>
                      <a:pt x="131" y="262"/>
                    </a:lnTo>
                    <a:lnTo>
                      <a:pt x="104" y="259"/>
                    </a:lnTo>
                    <a:lnTo>
                      <a:pt x="79" y="251"/>
                    </a:lnTo>
                    <a:lnTo>
                      <a:pt x="57" y="239"/>
                    </a:lnTo>
                    <a:lnTo>
                      <a:pt x="37" y="223"/>
                    </a:lnTo>
                    <a:lnTo>
                      <a:pt x="21" y="204"/>
                    </a:lnTo>
                    <a:lnTo>
                      <a:pt x="9" y="182"/>
                    </a:lnTo>
                    <a:lnTo>
                      <a:pt x="2" y="158"/>
                    </a:lnTo>
                    <a:lnTo>
                      <a:pt x="0" y="131"/>
                    </a:lnTo>
                    <a:lnTo>
                      <a:pt x="2" y="105"/>
                    </a:lnTo>
                    <a:lnTo>
                      <a:pt x="9" y="80"/>
                    </a:lnTo>
                    <a:lnTo>
                      <a:pt x="21" y="58"/>
                    </a:lnTo>
                    <a:lnTo>
                      <a:pt x="37" y="38"/>
                    </a:lnTo>
                    <a:lnTo>
                      <a:pt x="57" y="22"/>
                    </a:lnTo>
                    <a:lnTo>
                      <a:pt x="79" y="10"/>
                    </a:lnTo>
                    <a:lnTo>
                      <a:pt x="104"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7" name="Freeform 90">
                <a:extLst>
                  <a:ext uri="{FF2B5EF4-FFF2-40B4-BE49-F238E27FC236}">
                    <a16:creationId xmlns:a16="http://schemas.microsoft.com/office/drawing/2014/main" xmlns="" id="{534E3D85-0FD6-485F-8FCD-922577E6A2B4}"/>
                  </a:ext>
                </a:extLst>
              </p:cNvPr>
              <p:cNvSpPr>
                <a:spLocks/>
              </p:cNvSpPr>
              <p:nvPr/>
            </p:nvSpPr>
            <p:spPr bwMode="auto">
              <a:xfrm>
                <a:off x="3615" y="833"/>
                <a:ext cx="30" cy="29"/>
              </a:xfrm>
              <a:custGeom>
                <a:avLst/>
                <a:gdLst/>
                <a:ahLst/>
                <a:cxnLst>
                  <a:cxn ang="0">
                    <a:pos x="131" y="0"/>
                  </a:cxn>
                  <a:cxn ang="0">
                    <a:pos x="158" y="3"/>
                  </a:cxn>
                  <a:cxn ang="0">
                    <a:pos x="183" y="10"/>
                  </a:cxn>
                  <a:cxn ang="0">
                    <a:pos x="205" y="22"/>
                  </a:cxn>
                  <a:cxn ang="0">
                    <a:pos x="224" y="38"/>
                  </a:cxn>
                  <a:cxn ang="0">
                    <a:pos x="241" y="58"/>
                  </a:cxn>
                  <a:cxn ang="0">
                    <a:pos x="252" y="80"/>
                  </a:cxn>
                  <a:cxn ang="0">
                    <a:pos x="260" y="105"/>
                  </a:cxn>
                  <a:cxn ang="0">
                    <a:pos x="263" y="131"/>
                  </a:cxn>
                  <a:cxn ang="0">
                    <a:pos x="260" y="158"/>
                  </a:cxn>
                  <a:cxn ang="0">
                    <a:pos x="252" y="182"/>
                  </a:cxn>
                  <a:cxn ang="0">
                    <a:pos x="241" y="204"/>
                  </a:cxn>
                  <a:cxn ang="0">
                    <a:pos x="224" y="223"/>
                  </a:cxn>
                  <a:cxn ang="0">
                    <a:pos x="205" y="239"/>
                  </a:cxn>
                  <a:cxn ang="0">
                    <a:pos x="183" y="251"/>
                  </a:cxn>
                  <a:cxn ang="0">
                    <a:pos x="158" y="259"/>
                  </a:cxn>
                  <a:cxn ang="0">
                    <a:pos x="131" y="262"/>
                  </a:cxn>
                  <a:cxn ang="0">
                    <a:pos x="104" y="259"/>
                  </a:cxn>
                  <a:cxn ang="0">
                    <a:pos x="80" y="251"/>
                  </a:cxn>
                  <a:cxn ang="0">
                    <a:pos x="58" y="239"/>
                  </a:cxn>
                  <a:cxn ang="0">
                    <a:pos x="39" y="223"/>
                  </a:cxn>
                  <a:cxn ang="0">
                    <a:pos x="23" y="204"/>
                  </a:cxn>
                  <a:cxn ang="0">
                    <a:pos x="11" y="182"/>
                  </a:cxn>
                  <a:cxn ang="0">
                    <a:pos x="3" y="158"/>
                  </a:cxn>
                  <a:cxn ang="0">
                    <a:pos x="0" y="131"/>
                  </a:cxn>
                  <a:cxn ang="0">
                    <a:pos x="3" y="105"/>
                  </a:cxn>
                  <a:cxn ang="0">
                    <a:pos x="11" y="80"/>
                  </a:cxn>
                  <a:cxn ang="0">
                    <a:pos x="23" y="58"/>
                  </a:cxn>
                  <a:cxn ang="0">
                    <a:pos x="39" y="38"/>
                  </a:cxn>
                  <a:cxn ang="0">
                    <a:pos x="58" y="22"/>
                  </a:cxn>
                  <a:cxn ang="0">
                    <a:pos x="80" y="10"/>
                  </a:cxn>
                  <a:cxn ang="0">
                    <a:pos x="104" y="3"/>
                  </a:cxn>
                  <a:cxn ang="0">
                    <a:pos x="131" y="0"/>
                  </a:cxn>
                </a:cxnLst>
                <a:rect l="0" t="0" r="r" b="b"/>
                <a:pathLst>
                  <a:path w="263" h="262">
                    <a:moveTo>
                      <a:pt x="131" y="0"/>
                    </a:moveTo>
                    <a:lnTo>
                      <a:pt x="158" y="3"/>
                    </a:lnTo>
                    <a:lnTo>
                      <a:pt x="183" y="10"/>
                    </a:lnTo>
                    <a:lnTo>
                      <a:pt x="205" y="22"/>
                    </a:lnTo>
                    <a:lnTo>
                      <a:pt x="224" y="38"/>
                    </a:lnTo>
                    <a:lnTo>
                      <a:pt x="241" y="58"/>
                    </a:lnTo>
                    <a:lnTo>
                      <a:pt x="252" y="80"/>
                    </a:lnTo>
                    <a:lnTo>
                      <a:pt x="260" y="105"/>
                    </a:lnTo>
                    <a:lnTo>
                      <a:pt x="263" y="131"/>
                    </a:lnTo>
                    <a:lnTo>
                      <a:pt x="260" y="158"/>
                    </a:lnTo>
                    <a:lnTo>
                      <a:pt x="252" y="182"/>
                    </a:lnTo>
                    <a:lnTo>
                      <a:pt x="241" y="204"/>
                    </a:lnTo>
                    <a:lnTo>
                      <a:pt x="224" y="223"/>
                    </a:lnTo>
                    <a:lnTo>
                      <a:pt x="205" y="239"/>
                    </a:lnTo>
                    <a:lnTo>
                      <a:pt x="183" y="251"/>
                    </a:lnTo>
                    <a:lnTo>
                      <a:pt x="158" y="259"/>
                    </a:lnTo>
                    <a:lnTo>
                      <a:pt x="131" y="262"/>
                    </a:lnTo>
                    <a:lnTo>
                      <a:pt x="104" y="259"/>
                    </a:lnTo>
                    <a:lnTo>
                      <a:pt x="80" y="251"/>
                    </a:lnTo>
                    <a:lnTo>
                      <a:pt x="58" y="239"/>
                    </a:lnTo>
                    <a:lnTo>
                      <a:pt x="39" y="223"/>
                    </a:lnTo>
                    <a:lnTo>
                      <a:pt x="23" y="204"/>
                    </a:lnTo>
                    <a:lnTo>
                      <a:pt x="11" y="182"/>
                    </a:lnTo>
                    <a:lnTo>
                      <a:pt x="3" y="158"/>
                    </a:lnTo>
                    <a:lnTo>
                      <a:pt x="0" y="131"/>
                    </a:lnTo>
                    <a:lnTo>
                      <a:pt x="3" y="105"/>
                    </a:lnTo>
                    <a:lnTo>
                      <a:pt x="11" y="80"/>
                    </a:lnTo>
                    <a:lnTo>
                      <a:pt x="23" y="58"/>
                    </a:lnTo>
                    <a:lnTo>
                      <a:pt x="39" y="38"/>
                    </a:lnTo>
                    <a:lnTo>
                      <a:pt x="58" y="22"/>
                    </a:lnTo>
                    <a:lnTo>
                      <a:pt x="80" y="10"/>
                    </a:lnTo>
                    <a:lnTo>
                      <a:pt x="104"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8" name="Freeform 91">
                <a:extLst>
                  <a:ext uri="{FF2B5EF4-FFF2-40B4-BE49-F238E27FC236}">
                    <a16:creationId xmlns:a16="http://schemas.microsoft.com/office/drawing/2014/main" xmlns="" id="{94ED15D4-084B-4D6C-9F43-E9E0893442F6}"/>
                  </a:ext>
                </a:extLst>
              </p:cNvPr>
              <p:cNvSpPr>
                <a:spLocks/>
              </p:cNvSpPr>
              <p:nvPr/>
            </p:nvSpPr>
            <p:spPr bwMode="auto">
              <a:xfrm>
                <a:off x="3507" y="833"/>
                <a:ext cx="29" cy="29"/>
              </a:xfrm>
              <a:custGeom>
                <a:avLst/>
                <a:gdLst/>
                <a:ahLst/>
                <a:cxnLst>
                  <a:cxn ang="0">
                    <a:pos x="131" y="0"/>
                  </a:cxn>
                  <a:cxn ang="0">
                    <a:pos x="158" y="3"/>
                  </a:cxn>
                  <a:cxn ang="0">
                    <a:pos x="183" y="10"/>
                  </a:cxn>
                  <a:cxn ang="0">
                    <a:pos x="205" y="22"/>
                  </a:cxn>
                  <a:cxn ang="0">
                    <a:pos x="224" y="38"/>
                  </a:cxn>
                  <a:cxn ang="0">
                    <a:pos x="240" y="58"/>
                  </a:cxn>
                  <a:cxn ang="0">
                    <a:pos x="252" y="80"/>
                  </a:cxn>
                  <a:cxn ang="0">
                    <a:pos x="260" y="105"/>
                  </a:cxn>
                  <a:cxn ang="0">
                    <a:pos x="263" y="131"/>
                  </a:cxn>
                  <a:cxn ang="0">
                    <a:pos x="260" y="158"/>
                  </a:cxn>
                  <a:cxn ang="0">
                    <a:pos x="252" y="182"/>
                  </a:cxn>
                  <a:cxn ang="0">
                    <a:pos x="240" y="204"/>
                  </a:cxn>
                  <a:cxn ang="0">
                    <a:pos x="224" y="223"/>
                  </a:cxn>
                  <a:cxn ang="0">
                    <a:pos x="205" y="239"/>
                  </a:cxn>
                  <a:cxn ang="0">
                    <a:pos x="183" y="251"/>
                  </a:cxn>
                  <a:cxn ang="0">
                    <a:pos x="158" y="259"/>
                  </a:cxn>
                  <a:cxn ang="0">
                    <a:pos x="131" y="262"/>
                  </a:cxn>
                  <a:cxn ang="0">
                    <a:pos x="105" y="259"/>
                  </a:cxn>
                  <a:cxn ang="0">
                    <a:pos x="81" y="251"/>
                  </a:cxn>
                  <a:cxn ang="0">
                    <a:pos x="58" y="239"/>
                  </a:cxn>
                  <a:cxn ang="0">
                    <a:pos x="39" y="223"/>
                  </a:cxn>
                  <a:cxn ang="0">
                    <a:pos x="23" y="204"/>
                  </a:cxn>
                  <a:cxn ang="0">
                    <a:pos x="11" y="182"/>
                  </a:cxn>
                  <a:cxn ang="0">
                    <a:pos x="2" y="158"/>
                  </a:cxn>
                  <a:cxn ang="0">
                    <a:pos x="0" y="131"/>
                  </a:cxn>
                  <a:cxn ang="0">
                    <a:pos x="2" y="105"/>
                  </a:cxn>
                  <a:cxn ang="0">
                    <a:pos x="11" y="80"/>
                  </a:cxn>
                  <a:cxn ang="0">
                    <a:pos x="23" y="58"/>
                  </a:cxn>
                  <a:cxn ang="0">
                    <a:pos x="39" y="38"/>
                  </a:cxn>
                  <a:cxn ang="0">
                    <a:pos x="58" y="22"/>
                  </a:cxn>
                  <a:cxn ang="0">
                    <a:pos x="81" y="10"/>
                  </a:cxn>
                  <a:cxn ang="0">
                    <a:pos x="105" y="3"/>
                  </a:cxn>
                  <a:cxn ang="0">
                    <a:pos x="131" y="0"/>
                  </a:cxn>
                </a:cxnLst>
                <a:rect l="0" t="0" r="r" b="b"/>
                <a:pathLst>
                  <a:path w="263" h="262">
                    <a:moveTo>
                      <a:pt x="131" y="0"/>
                    </a:moveTo>
                    <a:lnTo>
                      <a:pt x="158" y="3"/>
                    </a:lnTo>
                    <a:lnTo>
                      <a:pt x="183" y="10"/>
                    </a:lnTo>
                    <a:lnTo>
                      <a:pt x="205" y="22"/>
                    </a:lnTo>
                    <a:lnTo>
                      <a:pt x="224" y="38"/>
                    </a:lnTo>
                    <a:lnTo>
                      <a:pt x="240" y="58"/>
                    </a:lnTo>
                    <a:lnTo>
                      <a:pt x="252" y="80"/>
                    </a:lnTo>
                    <a:lnTo>
                      <a:pt x="260" y="105"/>
                    </a:lnTo>
                    <a:lnTo>
                      <a:pt x="263" y="131"/>
                    </a:lnTo>
                    <a:lnTo>
                      <a:pt x="260" y="158"/>
                    </a:lnTo>
                    <a:lnTo>
                      <a:pt x="252" y="182"/>
                    </a:lnTo>
                    <a:lnTo>
                      <a:pt x="240" y="204"/>
                    </a:lnTo>
                    <a:lnTo>
                      <a:pt x="224" y="223"/>
                    </a:lnTo>
                    <a:lnTo>
                      <a:pt x="205" y="239"/>
                    </a:lnTo>
                    <a:lnTo>
                      <a:pt x="183" y="251"/>
                    </a:lnTo>
                    <a:lnTo>
                      <a:pt x="158" y="259"/>
                    </a:lnTo>
                    <a:lnTo>
                      <a:pt x="131" y="262"/>
                    </a:lnTo>
                    <a:lnTo>
                      <a:pt x="105" y="259"/>
                    </a:lnTo>
                    <a:lnTo>
                      <a:pt x="81" y="251"/>
                    </a:lnTo>
                    <a:lnTo>
                      <a:pt x="58" y="239"/>
                    </a:lnTo>
                    <a:lnTo>
                      <a:pt x="39" y="223"/>
                    </a:lnTo>
                    <a:lnTo>
                      <a:pt x="23" y="204"/>
                    </a:lnTo>
                    <a:lnTo>
                      <a:pt x="11" y="182"/>
                    </a:lnTo>
                    <a:lnTo>
                      <a:pt x="2" y="158"/>
                    </a:lnTo>
                    <a:lnTo>
                      <a:pt x="0" y="131"/>
                    </a:lnTo>
                    <a:lnTo>
                      <a:pt x="2" y="105"/>
                    </a:lnTo>
                    <a:lnTo>
                      <a:pt x="11" y="80"/>
                    </a:lnTo>
                    <a:lnTo>
                      <a:pt x="23" y="58"/>
                    </a:lnTo>
                    <a:lnTo>
                      <a:pt x="39" y="38"/>
                    </a:lnTo>
                    <a:lnTo>
                      <a:pt x="58" y="22"/>
                    </a:lnTo>
                    <a:lnTo>
                      <a:pt x="81" y="10"/>
                    </a:lnTo>
                    <a:lnTo>
                      <a:pt x="105"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09" name="Freeform 92">
                <a:extLst>
                  <a:ext uri="{FF2B5EF4-FFF2-40B4-BE49-F238E27FC236}">
                    <a16:creationId xmlns:a16="http://schemas.microsoft.com/office/drawing/2014/main" xmlns="" id="{202BE9D9-0308-4B8F-AC77-687F10A72BF0}"/>
                  </a:ext>
                </a:extLst>
              </p:cNvPr>
              <p:cNvSpPr>
                <a:spLocks/>
              </p:cNvSpPr>
              <p:nvPr/>
            </p:nvSpPr>
            <p:spPr bwMode="auto">
              <a:xfrm>
                <a:off x="3452" y="833"/>
                <a:ext cx="29" cy="29"/>
              </a:xfrm>
              <a:custGeom>
                <a:avLst/>
                <a:gdLst/>
                <a:ahLst/>
                <a:cxnLst>
                  <a:cxn ang="0">
                    <a:pos x="133" y="0"/>
                  </a:cxn>
                  <a:cxn ang="0">
                    <a:pos x="159" y="3"/>
                  </a:cxn>
                  <a:cxn ang="0">
                    <a:pos x="184" y="10"/>
                  </a:cxn>
                  <a:cxn ang="0">
                    <a:pos x="207" y="22"/>
                  </a:cxn>
                  <a:cxn ang="0">
                    <a:pos x="226" y="38"/>
                  </a:cxn>
                  <a:cxn ang="0">
                    <a:pos x="241" y="58"/>
                  </a:cxn>
                  <a:cxn ang="0">
                    <a:pos x="253" y="80"/>
                  </a:cxn>
                  <a:cxn ang="0">
                    <a:pos x="260" y="105"/>
                  </a:cxn>
                  <a:cxn ang="0">
                    <a:pos x="263" y="131"/>
                  </a:cxn>
                  <a:cxn ang="0">
                    <a:pos x="260" y="158"/>
                  </a:cxn>
                  <a:cxn ang="0">
                    <a:pos x="253" y="182"/>
                  </a:cxn>
                  <a:cxn ang="0">
                    <a:pos x="241" y="204"/>
                  </a:cxn>
                  <a:cxn ang="0">
                    <a:pos x="226" y="223"/>
                  </a:cxn>
                  <a:cxn ang="0">
                    <a:pos x="207" y="239"/>
                  </a:cxn>
                  <a:cxn ang="0">
                    <a:pos x="184" y="251"/>
                  </a:cxn>
                  <a:cxn ang="0">
                    <a:pos x="159" y="259"/>
                  </a:cxn>
                  <a:cxn ang="0">
                    <a:pos x="133" y="262"/>
                  </a:cxn>
                  <a:cxn ang="0">
                    <a:pos x="106" y="259"/>
                  </a:cxn>
                  <a:cxn ang="0">
                    <a:pos x="81" y="251"/>
                  </a:cxn>
                  <a:cxn ang="0">
                    <a:pos x="58" y="239"/>
                  </a:cxn>
                  <a:cxn ang="0">
                    <a:pos x="39" y="223"/>
                  </a:cxn>
                  <a:cxn ang="0">
                    <a:pos x="23" y="204"/>
                  </a:cxn>
                  <a:cxn ang="0">
                    <a:pos x="10" y="182"/>
                  </a:cxn>
                  <a:cxn ang="0">
                    <a:pos x="3" y="158"/>
                  </a:cxn>
                  <a:cxn ang="0">
                    <a:pos x="0" y="131"/>
                  </a:cxn>
                  <a:cxn ang="0">
                    <a:pos x="3" y="105"/>
                  </a:cxn>
                  <a:cxn ang="0">
                    <a:pos x="10" y="80"/>
                  </a:cxn>
                  <a:cxn ang="0">
                    <a:pos x="23" y="58"/>
                  </a:cxn>
                  <a:cxn ang="0">
                    <a:pos x="39" y="38"/>
                  </a:cxn>
                  <a:cxn ang="0">
                    <a:pos x="58" y="22"/>
                  </a:cxn>
                  <a:cxn ang="0">
                    <a:pos x="81" y="10"/>
                  </a:cxn>
                  <a:cxn ang="0">
                    <a:pos x="106" y="3"/>
                  </a:cxn>
                  <a:cxn ang="0">
                    <a:pos x="133" y="0"/>
                  </a:cxn>
                </a:cxnLst>
                <a:rect l="0" t="0" r="r" b="b"/>
                <a:pathLst>
                  <a:path w="263" h="262">
                    <a:moveTo>
                      <a:pt x="133" y="0"/>
                    </a:moveTo>
                    <a:lnTo>
                      <a:pt x="159" y="3"/>
                    </a:lnTo>
                    <a:lnTo>
                      <a:pt x="184" y="10"/>
                    </a:lnTo>
                    <a:lnTo>
                      <a:pt x="207" y="22"/>
                    </a:lnTo>
                    <a:lnTo>
                      <a:pt x="226" y="38"/>
                    </a:lnTo>
                    <a:lnTo>
                      <a:pt x="241" y="58"/>
                    </a:lnTo>
                    <a:lnTo>
                      <a:pt x="253" y="80"/>
                    </a:lnTo>
                    <a:lnTo>
                      <a:pt x="260" y="105"/>
                    </a:lnTo>
                    <a:lnTo>
                      <a:pt x="263" y="131"/>
                    </a:lnTo>
                    <a:lnTo>
                      <a:pt x="260" y="158"/>
                    </a:lnTo>
                    <a:lnTo>
                      <a:pt x="253" y="182"/>
                    </a:lnTo>
                    <a:lnTo>
                      <a:pt x="241" y="204"/>
                    </a:lnTo>
                    <a:lnTo>
                      <a:pt x="226" y="223"/>
                    </a:lnTo>
                    <a:lnTo>
                      <a:pt x="207" y="239"/>
                    </a:lnTo>
                    <a:lnTo>
                      <a:pt x="184" y="251"/>
                    </a:lnTo>
                    <a:lnTo>
                      <a:pt x="159" y="259"/>
                    </a:lnTo>
                    <a:lnTo>
                      <a:pt x="133" y="262"/>
                    </a:lnTo>
                    <a:lnTo>
                      <a:pt x="106" y="259"/>
                    </a:lnTo>
                    <a:lnTo>
                      <a:pt x="81" y="251"/>
                    </a:lnTo>
                    <a:lnTo>
                      <a:pt x="58" y="239"/>
                    </a:lnTo>
                    <a:lnTo>
                      <a:pt x="39" y="223"/>
                    </a:lnTo>
                    <a:lnTo>
                      <a:pt x="23" y="204"/>
                    </a:lnTo>
                    <a:lnTo>
                      <a:pt x="10" y="182"/>
                    </a:lnTo>
                    <a:lnTo>
                      <a:pt x="3" y="158"/>
                    </a:lnTo>
                    <a:lnTo>
                      <a:pt x="0" y="131"/>
                    </a:lnTo>
                    <a:lnTo>
                      <a:pt x="3" y="105"/>
                    </a:lnTo>
                    <a:lnTo>
                      <a:pt x="10" y="80"/>
                    </a:lnTo>
                    <a:lnTo>
                      <a:pt x="23" y="58"/>
                    </a:lnTo>
                    <a:lnTo>
                      <a:pt x="39" y="38"/>
                    </a:lnTo>
                    <a:lnTo>
                      <a:pt x="58" y="22"/>
                    </a:lnTo>
                    <a:lnTo>
                      <a:pt x="81" y="10"/>
                    </a:lnTo>
                    <a:lnTo>
                      <a:pt x="106" y="3"/>
                    </a:lnTo>
                    <a:lnTo>
                      <a:pt x="133"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10" name="Freeform 93">
                <a:extLst>
                  <a:ext uri="{FF2B5EF4-FFF2-40B4-BE49-F238E27FC236}">
                    <a16:creationId xmlns:a16="http://schemas.microsoft.com/office/drawing/2014/main" xmlns="" id="{7ABBCED9-8782-4273-A028-1CD0AD694393}"/>
                  </a:ext>
                </a:extLst>
              </p:cNvPr>
              <p:cNvSpPr>
                <a:spLocks/>
              </p:cNvSpPr>
              <p:nvPr/>
            </p:nvSpPr>
            <p:spPr bwMode="auto">
              <a:xfrm>
                <a:off x="3724" y="889"/>
                <a:ext cx="29" cy="29"/>
              </a:xfrm>
              <a:custGeom>
                <a:avLst/>
                <a:gdLst/>
                <a:ahLst/>
                <a:cxnLst>
                  <a:cxn ang="0">
                    <a:pos x="132" y="0"/>
                  </a:cxn>
                  <a:cxn ang="0">
                    <a:pos x="158" y="3"/>
                  </a:cxn>
                  <a:cxn ang="0">
                    <a:pos x="183" y="11"/>
                  </a:cxn>
                  <a:cxn ang="0">
                    <a:pos x="205" y="22"/>
                  </a:cxn>
                  <a:cxn ang="0">
                    <a:pos x="225" y="38"/>
                  </a:cxn>
                  <a:cxn ang="0">
                    <a:pos x="241" y="58"/>
                  </a:cxn>
                  <a:cxn ang="0">
                    <a:pos x="252" y="79"/>
                  </a:cxn>
                  <a:cxn ang="0">
                    <a:pos x="260" y="104"/>
                  </a:cxn>
                  <a:cxn ang="0">
                    <a:pos x="263" y="131"/>
                  </a:cxn>
                  <a:cxn ang="0">
                    <a:pos x="260" y="157"/>
                  </a:cxn>
                  <a:cxn ang="0">
                    <a:pos x="252" y="181"/>
                  </a:cxn>
                  <a:cxn ang="0">
                    <a:pos x="241" y="204"/>
                  </a:cxn>
                  <a:cxn ang="0">
                    <a:pos x="225" y="223"/>
                  </a:cxn>
                  <a:cxn ang="0">
                    <a:pos x="205" y="239"/>
                  </a:cxn>
                  <a:cxn ang="0">
                    <a:pos x="183" y="251"/>
                  </a:cxn>
                  <a:cxn ang="0">
                    <a:pos x="158" y="259"/>
                  </a:cxn>
                  <a:cxn ang="0">
                    <a:pos x="132" y="262"/>
                  </a:cxn>
                  <a:cxn ang="0">
                    <a:pos x="105" y="259"/>
                  </a:cxn>
                  <a:cxn ang="0">
                    <a:pos x="81" y="251"/>
                  </a:cxn>
                  <a:cxn ang="0">
                    <a:pos x="58" y="239"/>
                  </a:cxn>
                  <a:cxn ang="0">
                    <a:pos x="39" y="223"/>
                  </a:cxn>
                  <a:cxn ang="0">
                    <a:pos x="23" y="204"/>
                  </a:cxn>
                  <a:cxn ang="0">
                    <a:pos x="10" y="181"/>
                  </a:cxn>
                  <a:cxn ang="0">
                    <a:pos x="2" y="157"/>
                  </a:cxn>
                  <a:cxn ang="0">
                    <a:pos x="0" y="131"/>
                  </a:cxn>
                  <a:cxn ang="0">
                    <a:pos x="2" y="104"/>
                  </a:cxn>
                  <a:cxn ang="0">
                    <a:pos x="10" y="79"/>
                  </a:cxn>
                  <a:cxn ang="0">
                    <a:pos x="23" y="58"/>
                  </a:cxn>
                  <a:cxn ang="0">
                    <a:pos x="39" y="38"/>
                  </a:cxn>
                  <a:cxn ang="0">
                    <a:pos x="58" y="22"/>
                  </a:cxn>
                  <a:cxn ang="0">
                    <a:pos x="81" y="11"/>
                  </a:cxn>
                  <a:cxn ang="0">
                    <a:pos x="105" y="3"/>
                  </a:cxn>
                  <a:cxn ang="0">
                    <a:pos x="132" y="0"/>
                  </a:cxn>
                </a:cxnLst>
                <a:rect l="0" t="0" r="r" b="b"/>
                <a:pathLst>
                  <a:path w="263" h="262">
                    <a:moveTo>
                      <a:pt x="132" y="0"/>
                    </a:moveTo>
                    <a:lnTo>
                      <a:pt x="158" y="3"/>
                    </a:lnTo>
                    <a:lnTo>
                      <a:pt x="183" y="11"/>
                    </a:lnTo>
                    <a:lnTo>
                      <a:pt x="205" y="22"/>
                    </a:lnTo>
                    <a:lnTo>
                      <a:pt x="225" y="38"/>
                    </a:lnTo>
                    <a:lnTo>
                      <a:pt x="241" y="58"/>
                    </a:lnTo>
                    <a:lnTo>
                      <a:pt x="252" y="79"/>
                    </a:lnTo>
                    <a:lnTo>
                      <a:pt x="260" y="104"/>
                    </a:lnTo>
                    <a:lnTo>
                      <a:pt x="263" y="131"/>
                    </a:lnTo>
                    <a:lnTo>
                      <a:pt x="260" y="157"/>
                    </a:lnTo>
                    <a:lnTo>
                      <a:pt x="252" y="181"/>
                    </a:lnTo>
                    <a:lnTo>
                      <a:pt x="241" y="204"/>
                    </a:lnTo>
                    <a:lnTo>
                      <a:pt x="225" y="223"/>
                    </a:lnTo>
                    <a:lnTo>
                      <a:pt x="205" y="239"/>
                    </a:lnTo>
                    <a:lnTo>
                      <a:pt x="183" y="251"/>
                    </a:lnTo>
                    <a:lnTo>
                      <a:pt x="158" y="259"/>
                    </a:lnTo>
                    <a:lnTo>
                      <a:pt x="132" y="262"/>
                    </a:lnTo>
                    <a:lnTo>
                      <a:pt x="105" y="259"/>
                    </a:lnTo>
                    <a:lnTo>
                      <a:pt x="81" y="251"/>
                    </a:lnTo>
                    <a:lnTo>
                      <a:pt x="58" y="239"/>
                    </a:lnTo>
                    <a:lnTo>
                      <a:pt x="39" y="223"/>
                    </a:lnTo>
                    <a:lnTo>
                      <a:pt x="23" y="204"/>
                    </a:lnTo>
                    <a:lnTo>
                      <a:pt x="10" y="181"/>
                    </a:lnTo>
                    <a:lnTo>
                      <a:pt x="2" y="157"/>
                    </a:lnTo>
                    <a:lnTo>
                      <a:pt x="0" y="131"/>
                    </a:lnTo>
                    <a:lnTo>
                      <a:pt x="2" y="104"/>
                    </a:lnTo>
                    <a:lnTo>
                      <a:pt x="10" y="79"/>
                    </a:lnTo>
                    <a:lnTo>
                      <a:pt x="23" y="58"/>
                    </a:lnTo>
                    <a:lnTo>
                      <a:pt x="39" y="38"/>
                    </a:lnTo>
                    <a:lnTo>
                      <a:pt x="58" y="22"/>
                    </a:lnTo>
                    <a:lnTo>
                      <a:pt x="81" y="11"/>
                    </a:lnTo>
                    <a:lnTo>
                      <a:pt x="105" y="3"/>
                    </a:lnTo>
                    <a:lnTo>
                      <a:pt x="132"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11" name="Freeform 94">
                <a:extLst>
                  <a:ext uri="{FF2B5EF4-FFF2-40B4-BE49-F238E27FC236}">
                    <a16:creationId xmlns:a16="http://schemas.microsoft.com/office/drawing/2014/main" xmlns="" id="{6421D2F9-5CD3-4B57-B299-27FFCFCC9AAD}"/>
                  </a:ext>
                </a:extLst>
              </p:cNvPr>
              <p:cNvSpPr>
                <a:spLocks/>
              </p:cNvSpPr>
              <p:nvPr/>
            </p:nvSpPr>
            <p:spPr bwMode="auto">
              <a:xfrm>
                <a:off x="3724" y="944"/>
                <a:ext cx="29" cy="29"/>
              </a:xfrm>
              <a:custGeom>
                <a:avLst/>
                <a:gdLst/>
                <a:ahLst/>
                <a:cxnLst>
                  <a:cxn ang="0">
                    <a:pos x="131" y="0"/>
                  </a:cxn>
                  <a:cxn ang="0">
                    <a:pos x="158" y="2"/>
                  </a:cxn>
                  <a:cxn ang="0">
                    <a:pos x="182" y="10"/>
                  </a:cxn>
                  <a:cxn ang="0">
                    <a:pos x="204" y="21"/>
                  </a:cxn>
                  <a:cxn ang="0">
                    <a:pos x="225" y="38"/>
                  </a:cxn>
                  <a:cxn ang="0">
                    <a:pos x="241" y="57"/>
                  </a:cxn>
                  <a:cxn ang="0">
                    <a:pos x="252" y="79"/>
                  </a:cxn>
                  <a:cxn ang="0">
                    <a:pos x="260" y="104"/>
                  </a:cxn>
                  <a:cxn ang="0">
                    <a:pos x="263" y="131"/>
                  </a:cxn>
                  <a:cxn ang="0">
                    <a:pos x="260" y="157"/>
                  </a:cxn>
                  <a:cxn ang="0">
                    <a:pos x="252" y="182"/>
                  </a:cxn>
                  <a:cxn ang="0">
                    <a:pos x="241" y="204"/>
                  </a:cxn>
                  <a:cxn ang="0">
                    <a:pos x="225" y="223"/>
                  </a:cxn>
                  <a:cxn ang="0">
                    <a:pos x="204" y="240"/>
                  </a:cxn>
                  <a:cxn ang="0">
                    <a:pos x="182" y="252"/>
                  </a:cxn>
                  <a:cxn ang="0">
                    <a:pos x="158" y="260"/>
                  </a:cxn>
                  <a:cxn ang="0">
                    <a:pos x="131" y="262"/>
                  </a:cxn>
                  <a:cxn ang="0">
                    <a:pos x="104" y="260"/>
                  </a:cxn>
                  <a:cxn ang="0">
                    <a:pos x="80" y="252"/>
                  </a:cxn>
                  <a:cxn ang="0">
                    <a:pos x="58" y="240"/>
                  </a:cxn>
                  <a:cxn ang="0">
                    <a:pos x="39" y="223"/>
                  </a:cxn>
                  <a:cxn ang="0">
                    <a:pos x="23" y="204"/>
                  </a:cxn>
                  <a:cxn ang="0">
                    <a:pos x="10" y="182"/>
                  </a:cxn>
                  <a:cxn ang="0">
                    <a:pos x="2" y="157"/>
                  </a:cxn>
                  <a:cxn ang="0">
                    <a:pos x="0" y="131"/>
                  </a:cxn>
                  <a:cxn ang="0">
                    <a:pos x="2" y="104"/>
                  </a:cxn>
                  <a:cxn ang="0">
                    <a:pos x="10" y="79"/>
                  </a:cxn>
                  <a:cxn ang="0">
                    <a:pos x="23" y="57"/>
                  </a:cxn>
                  <a:cxn ang="0">
                    <a:pos x="39" y="38"/>
                  </a:cxn>
                  <a:cxn ang="0">
                    <a:pos x="58" y="21"/>
                  </a:cxn>
                  <a:cxn ang="0">
                    <a:pos x="80" y="10"/>
                  </a:cxn>
                  <a:cxn ang="0">
                    <a:pos x="104" y="2"/>
                  </a:cxn>
                  <a:cxn ang="0">
                    <a:pos x="131" y="0"/>
                  </a:cxn>
                </a:cxnLst>
                <a:rect l="0" t="0" r="r" b="b"/>
                <a:pathLst>
                  <a:path w="263" h="262">
                    <a:moveTo>
                      <a:pt x="131" y="0"/>
                    </a:moveTo>
                    <a:lnTo>
                      <a:pt x="158" y="2"/>
                    </a:lnTo>
                    <a:lnTo>
                      <a:pt x="182" y="10"/>
                    </a:lnTo>
                    <a:lnTo>
                      <a:pt x="204" y="21"/>
                    </a:lnTo>
                    <a:lnTo>
                      <a:pt x="225" y="38"/>
                    </a:lnTo>
                    <a:lnTo>
                      <a:pt x="241" y="57"/>
                    </a:lnTo>
                    <a:lnTo>
                      <a:pt x="252" y="79"/>
                    </a:lnTo>
                    <a:lnTo>
                      <a:pt x="260" y="104"/>
                    </a:lnTo>
                    <a:lnTo>
                      <a:pt x="263" y="131"/>
                    </a:lnTo>
                    <a:lnTo>
                      <a:pt x="260" y="157"/>
                    </a:lnTo>
                    <a:lnTo>
                      <a:pt x="252" y="182"/>
                    </a:lnTo>
                    <a:lnTo>
                      <a:pt x="241" y="204"/>
                    </a:lnTo>
                    <a:lnTo>
                      <a:pt x="225" y="223"/>
                    </a:lnTo>
                    <a:lnTo>
                      <a:pt x="204" y="240"/>
                    </a:lnTo>
                    <a:lnTo>
                      <a:pt x="182" y="252"/>
                    </a:lnTo>
                    <a:lnTo>
                      <a:pt x="158" y="260"/>
                    </a:lnTo>
                    <a:lnTo>
                      <a:pt x="131" y="262"/>
                    </a:lnTo>
                    <a:lnTo>
                      <a:pt x="104" y="260"/>
                    </a:lnTo>
                    <a:lnTo>
                      <a:pt x="80" y="252"/>
                    </a:lnTo>
                    <a:lnTo>
                      <a:pt x="58" y="240"/>
                    </a:lnTo>
                    <a:lnTo>
                      <a:pt x="39" y="223"/>
                    </a:lnTo>
                    <a:lnTo>
                      <a:pt x="23" y="204"/>
                    </a:lnTo>
                    <a:lnTo>
                      <a:pt x="10" y="182"/>
                    </a:lnTo>
                    <a:lnTo>
                      <a:pt x="2" y="157"/>
                    </a:lnTo>
                    <a:lnTo>
                      <a:pt x="0" y="131"/>
                    </a:lnTo>
                    <a:lnTo>
                      <a:pt x="2" y="104"/>
                    </a:lnTo>
                    <a:lnTo>
                      <a:pt x="10" y="79"/>
                    </a:lnTo>
                    <a:lnTo>
                      <a:pt x="23" y="57"/>
                    </a:lnTo>
                    <a:lnTo>
                      <a:pt x="39" y="38"/>
                    </a:lnTo>
                    <a:lnTo>
                      <a:pt x="58" y="21"/>
                    </a:lnTo>
                    <a:lnTo>
                      <a:pt x="80" y="10"/>
                    </a:lnTo>
                    <a:lnTo>
                      <a:pt x="104" y="2"/>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12" name="Freeform 95">
                <a:extLst>
                  <a:ext uri="{FF2B5EF4-FFF2-40B4-BE49-F238E27FC236}">
                    <a16:creationId xmlns:a16="http://schemas.microsoft.com/office/drawing/2014/main" xmlns="" id="{D1F783CB-5C45-4C2D-9657-080D8FE9BC28}"/>
                  </a:ext>
                </a:extLst>
              </p:cNvPr>
              <p:cNvSpPr>
                <a:spLocks/>
              </p:cNvSpPr>
              <p:nvPr/>
            </p:nvSpPr>
            <p:spPr bwMode="auto">
              <a:xfrm>
                <a:off x="3724" y="999"/>
                <a:ext cx="29" cy="29"/>
              </a:xfrm>
              <a:custGeom>
                <a:avLst/>
                <a:gdLst/>
                <a:ahLst/>
                <a:cxnLst>
                  <a:cxn ang="0">
                    <a:pos x="131" y="0"/>
                  </a:cxn>
                  <a:cxn ang="0">
                    <a:pos x="158" y="3"/>
                  </a:cxn>
                  <a:cxn ang="0">
                    <a:pos x="182" y="11"/>
                  </a:cxn>
                  <a:cxn ang="0">
                    <a:pos x="204" y="23"/>
                  </a:cxn>
                  <a:cxn ang="0">
                    <a:pos x="225" y="39"/>
                  </a:cxn>
                  <a:cxn ang="0">
                    <a:pos x="241" y="58"/>
                  </a:cxn>
                  <a:cxn ang="0">
                    <a:pos x="252" y="81"/>
                  </a:cxn>
                  <a:cxn ang="0">
                    <a:pos x="260" y="104"/>
                  </a:cxn>
                  <a:cxn ang="0">
                    <a:pos x="263" y="131"/>
                  </a:cxn>
                  <a:cxn ang="0">
                    <a:pos x="260" y="157"/>
                  </a:cxn>
                  <a:cxn ang="0">
                    <a:pos x="252" y="182"/>
                  </a:cxn>
                  <a:cxn ang="0">
                    <a:pos x="241" y="204"/>
                  </a:cxn>
                  <a:cxn ang="0">
                    <a:pos x="225" y="225"/>
                  </a:cxn>
                  <a:cxn ang="0">
                    <a:pos x="204" y="241"/>
                  </a:cxn>
                  <a:cxn ang="0">
                    <a:pos x="182" y="253"/>
                  </a:cxn>
                  <a:cxn ang="0">
                    <a:pos x="158" y="260"/>
                  </a:cxn>
                  <a:cxn ang="0">
                    <a:pos x="131" y="263"/>
                  </a:cxn>
                  <a:cxn ang="0">
                    <a:pos x="104" y="260"/>
                  </a:cxn>
                  <a:cxn ang="0">
                    <a:pos x="80" y="253"/>
                  </a:cxn>
                  <a:cxn ang="0">
                    <a:pos x="58" y="241"/>
                  </a:cxn>
                  <a:cxn ang="0">
                    <a:pos x="39" y="225"/>
                  </a:cxn>
                  <a:cxn ang="0">
                    <a:pos x="23" y="204"/>
                  </a:cxn>
                  <a:cxn ang="0">
                    <a:pos x="10" y="182"/>
                  </a:cxn>
                  <a:cxn ang="0">
                    <a:pos x="2" y="157"/>
                  </a:cxn>
                  <a:cxn ang="0">
                    <a:pos x="0" y="131"/>
                  </a:cxn>
                  <a:cxn ang="0">
                    <a:pos x="2" y="104"/>
                  </a:cxn>
                  <a:cxn ang="0">
                    <a:pos x="10" y="81"/>
                  </a:cxn>
                  <a:cxn ang="0">
                    <a:pos x="23" y="58"/>
                  </a:cxn>
                  <a:cxn ang="0">
                    <a:pos x="39" y="39"/>
                  </a:cxn>
                  <a:cxn ang="0">
                    <a:pos x="58" y="23"/>
                  </a:cxn>
                  <a:cxn ang="0">
                    <a:pos x="80" y="11"/>
                  </a:cxn>
                  <a:cxn ang="0">
                    <a:pos x="104" y="3"/>
                  </a:cxn>
                  <a:cxn ang="0">
                    <a:pos x="131" y="0"/>
                  </a:cxn>
                </a:cxnLst>
                <a:rect l="0" t="0" r="r" b="b"/>
                <a:pathLst>
                  <a:path w="263" h="263">
                    <a:moveTo>
                      <a:pt x="131" y="0"/>
                    </a:moveTo>
                    <a:lnTo>
                      <a:pt x="158" y="3"/>
                    </a:lnTo>
                    <a:lnTo>
                      <a:pt x="182" y="11"/>
                    </a:lnTo>
                    <a:lnTo>
                      <a:pt x="204" y="23"/>
                    </a:lnTo>
                    <a:lnTo>
                      <a:pt x="225" y="39"/>
                    </a:lnTo>
                    <a:lnTo>
                      <a:pt x="241" y="58"/>
                    </a:lnTo>
                    <a:lnTo>
                      <a:pt x="252" y="81"/>
                    </a:lnTo>
                    <a:lnTo>
                      <a:pt x="260" y="104"/>
                    </a:lnTo>
                    <a:lnTo>
                      <a:pt x="263" y="131"/>
                    </a:lnTo>
                    <a:lnTo>
                      <a:pt x="260" y="157"/>
                    </a:lnTo>
                    <a:lnTo>
                      <a:pt x="252" y="182"/>
                    </a:lnTo>
                    <a:lnTo>
                      <a:pt x="241" y="204"/>
                    </a:lnTo>
                    <a:lnTo>
                      <a:pt x="225" y="225"/>
                    </a:lnTo>
                    <a:lnTo>
                      <a:pt x="204" y="241"/>
                    </a:lnTo>
                    <a:lnTo>
                      <a:pt x="182" y="253"/>
                    </a:lnTo>
                    <a:lnTo>
                      <a:pt x="158" y="260"/>
                    </a:lnTo>
                    <a:lnTo>
                      <a:pt x="131" y="263"/>
                    </a:lnTo>
                    <a:lnTo>
                      <a:pt x="104" y="260"/>
                    </a:lnTo>
                    <a:lnTo>
                      <a:pt x="80" y="253"/>
                    </a:lnTo>
                    <a:lnTo>
                      <a:pt x="58" y="241"/>
                    </a:lnTo>
                    <a:lnTo>
                      <a:pt x="39" y="225"/>
                    </a:lnTo>
                    <a:lnTo>
                      <a:pt x="23" y="204"/>
                    </a:lnTo>
                    <a:lnTo>
                      <a:pt x="10" y="182"/>
                    </a:lnTo>
                    <a:lnTo>
                      <a:pt x="2" y="157"/>
                    </a:lnTo>
                    <a:lnTo>
                      <a:pt x="0" y="131"/>
                    </a:lnTo>
                    <a:lnTo>
                      <a:pt x="2" y="104"/>
                    </a:lnTo>
                    <a:lnTo>
                      <a:pt x="10" y="81"/>
                    </a:lnTo>
                    <a:lnTo>
                      <a:pt x="23" y="58"/>
                    </a:lnTo>
                    <a:lnTo>
                      <a:pt x="39" y="39"/>
                    </a:lnTo>
                    <a:lnTo>
                      <a:pt x="58" y="23"/>
                    </a:lnTo>
                    <a:lnTo>
                      <a:pt x="80" y="11"/>
                    </a:lnTo>
                    <a:lnTo>
                      <a:pt x="104"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13" name="Freeform 96">
                <a:extLst>
                  <a:ext uri="{FF2B5EF4-FFF2-40B4-BE49-F238E27FC236}">
                    <a16:creationId xmlns:a16="http://schemas.microsoft.com/office/drawing/2014/main" xmlns="" id="{C72719D4-D95C-478E-BD17-0C87DE92DCCB}"/>
                  </a:ext>
                </a:extLst>
              </p:cNvPr>
              <p:cNvSpPr>
                <a:spLocks/>
              </p:cNvSpPr>
              <p:nvPr/>
            </p:nvSpPr>
            <p:spPr bwMode="auto">
              <a:xfrm>
                <a:off x="3724" y="1053"/>
                <a:ext cx="29" cy="29"/>
              </a:xfrm>
              <a:custGeom>
                <a:avLst/>
                <a:gdLst/>
                <a:ahLst/>
                <a:cxnLst>
                  <a:cxn ang="0">
                    <a:pos x="131" y="0"/>
                  </a:cxn>
                  <a:cxn ang="0">
                    <a:pos x="158" y="3"/>
                  </a:cxn>
                  <a:cxn ang="0">
                    <a:pos x="182" y="11"/>
                  </a:cxn>
                  <a:cxn ang="0">
                    <a:pos x="204" y="23"/>
                  </a:cxn>
                  <a:cxn ang="0">
                    <a:pos x="225" y="39"/>
                  </a:cxn>
                  <a:cxn ang="0">
                    <a:pos x="241" y="58"/>
                  </a:cxn>
                  <a:cxn ang="0">
                    <a:pos x="252" y="81"/>
                  </a:cxn>
                  <a:cxn ang="0">
                    <a:pos x="260" y="106"/>
                  </a:cxn>
                  <a:cxn ang="0">
                    <a:pos x="263" y="132"/>
                  </a:cxn>
                  <a:cxn ang="0">
                    <a:pos x="260" y="158"/>
                  </a:cxn>
                  <a:cxn ang="0">
                    <a:pos x="252" y="183"/>
                  </a:cxn>
                  <a:cxn ang="0">
                    <a:pos x="241" y="205"/>
                  </a:cxn>
                  <a:cxn ang="0">
                    <a:pos x="225" y="225"/>
                  </a:cxn>
                  <a:cxn ang="0">
                    <a:pos x="204" y="241"/>
                  </a:cxn>
                  <a:cxn ang="0">
                    <a:pos x="182" y="253"/>
                  </a:cxn>
                  <a:cxn ang="0">
                    <a:pos x="158" y="260"/>
                  </a:cxn>
                  <a:cxn ang="0">
                    <a:pos x="131" y="262"/>
                  </a:cxn>
                  <a:cxn ang="0">
                    <a:pos x="104" y="260"/>
                  </a:cxn>
                  <a:cxn ang="0">
                    <a:pos x="80" y="253"/>
                  </a:cxn>
                  <a:cxn ang="0">
                    <a:pos x="58" y="241"/>
                  </a:cxn>
                  <a:cxn ang="0">
                    <a:pos x="39" y="225"/>
                  </a:cxn>
                  <a:cxn ang="0">
                    <a:pos x="23" y="205"/>
                  </a:cxn>
                  <a:cxn ang="0">
                    <a:pos x="10" y="183"/>
                  </a:cxn>
                  <a:cxn ang="0">
                    <a:pos x="2" y="158"/>
                  </a:cxn>
                  <a:cxn ang="0">
                    <a:pos x="0" y="132"/>
                  </a:cxn>
                  <a:cxn ang="0">
                    <a:pos x="2" y="106"/>
                  </a:cxn>
                  <a:cxn ang="0">
                    <a:pos x="10" y="81"/>
                  </a:cxn>
                  <a:cxn ang="0">
                    <a:pos x="23" y="58"/>
                  </a:cxn>
                  <a:cxn ang="0">
                    <a:pos x="39" y="39"/>
                  </a:cxn>
                  <a:cxn ang="0">
                    <a:pos x="58" y="23"/>
                  </a:cxn>
                  <a:cxn ang="0">
                    <a:pos x="80" y="11"/>
                  </a:cxn>
                  <a:cxn ang="0">
                    <a:pos x="104" y="3"/>
                  </a:cxn>
                  <a:cxn ang="0">
                    <a:pos x="131" y="0"/>
                  </a:cxn>
                </a:cxnLst>
                <a:rect l="0" t="0" r="r" b="b"/>
                <a:pathLst>
                  <a:path w="263" h="262">
                    <a:moveTo>
                      <a:pt x="131" y="0"/>
                    </a:moveTo>
                    <a:lnTo>
                      <a:pt x="158" y="3"/>
                    </a:lnTo>
                    <a:lnTo>
                      <a:pt x="182" y="11"/>
                    </a:lnTo>
                    <a:lnTo>
                      <a:pt x="204" y="23"/>
                    </a:lnTo>
                    <a:lnTo>
                      <a:pt x="225" y="39"/>
                    </a:lnTo>
                    <a:lnTo>
                      <a:pt x="241" y="58"/>
                    </a:lnTo>
                    <a:lnTo>
                      <a:pt x="252" y="81"/>
                    </a:lnTo>
                    <a:lnTo>
                      <a:pt x="260" y="106"/>
                    </a:lnTo>
                    <a:lnTo>
                      <a:pt x="263" y="132"/>
                    </a:lnTo>
                    <a:lnTo>
                      <a:pt x="260" y="158"/>
                    </a:lnTo>
                    <a:lnTo>
                      <a:pt x="252" y="183"/>
                    </a:lnTo>
                    <a:lnTo>
                      <a:pt x="241" y="205"/>
                    </a:lnTo>
                    <a:lnTo>
                      <a:pt x="225" y="225"/>
                    </a:lnTo>
                    <a:lnTo>
                      <a:pt x="204" y="241"/>
                    </a:lnTo>
                    <a:lnTo>
                      <a:pt x="182" y="253"/>
                    </a:lnTo>
                    <a:lnTo>
                      <a:pt x="158" y="260"/>
                    </a:lnTo>
                    <a:lnTo>
                      <a:pt x="131" y="262"/>
                    </a:lnTo>
                    <a:lnTo>
                      <a:pt x="104" y="260"/>
                    </a:lnTo>
                    <a:lnTo>
                      <a:pt x="80" y="253"/>
                    </a:lnTo>
                    <a:lnTo>
                      <a:pt x="58" y="241"/>
                    </a:lnTo>
                    <a:lnTo>
                      <a:pt x="39" y="225"/>
                    </a:lnTo>
                    <a:lnTo>
                      <a:pt x="23" y="205"/>
                    </a:lnTo>
                    <a:lnTo>
                      <a:pt x="10" y="183"/>
                    </a:lnTo>
                    <a:lnTo>
                      <a:pt x="2" y="158"/>
                    </a:lnTo>
                    <a:lnTo>
                      <a:pt x="0" y="132"/>
                    </a:lnTo>
                    <a:lnTo>
                      <a:pt x="2" y="106"/>
                    </a:lnTo>
                    <a:lnTo>
                      <a:pt x="10" y="81"/>
                    </a:lnTo>
                    <a:lnTo>
                      <a:pt x="23" y="58"/>
                    </a:lnTo>
                    <a:lnTo>
                      <a:pt x="39" y="39"/>
                    </a:lnTo>
                    <a:lnTo>
                      <a:pt x="58" y="23"/>
                    </a:lnTo>
                    <a:lnTo>
                      <a:pt x="80" y="11"/>
                    </a:lnTo>
                    <a:lnTo>
                      <a:pt x="104"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sp>
            <p:nvSpPr>
              <p:cNvPr id="114" name="Freeform 97">
                <a:extLst>
                  <a:ext uri="{FF2B5EF4-FFF2-40B4-BE49-F238E27FC236}">
                    <a16:creationId xmlns:a16="http://schemas.microsoft.com/office/drawing/2014/main" xmlns="" id="{248DE2FB-DC61-4B2B-9549-5DCA07390262}"/>
                  </a:ext>
                </a:extLst>
              </p:cNvPr>
              <p:cNvSpPr>
                <a:spLocks/>
              </p:cNvSpPr>
              <p:nvPr/>
            </p:nvSpPr>
            <p:spPr bwMode="auto">
              <a:xfrm>
                <a:off x="3724" y="1108"/>
                <a:ext cx="29" cy="29"/>
              </a:xfrm>
              <a:custGeom>
                <a:avLst/>
                <a:gdLst/>
                <a:ahLst/>
                <a:cxnLst>
                  <a:cxn ang="0">
                    <a:pos x="131" y="0"/>
                  </a:cxn>
                  <a:cxn ang="0">
                    <a:pos x="158" y="3"/>
                  </a:cxn>
                  <a:cxn ang="0">
                    <a:pos x="182" y="10"/>
                  </a:cxn>
                  <a:cxn ang="0">
                    <a:pos x="204" y="23"/>
                  </a:cxn>
                  <a:cxn ang="0">
                    <a:pos x="225" y="39"/>
                  </a:cxn>
                  <a:cxn ang="0">
                    <a:pos x="241" y="58"/>
                  </a:cxn>
                  <a:cxn ang="0">
                    <a:pos x="252" y="81"/>
                  </a:cxn>
                  <a:cxn ang="0">
                    <a:pos x="260" y="105"/>
                  </a:cxn>
                  <a:cxn ang="0">
                    <a:pos x="263" y="132"/>
                  </a:cxn>
                  <a:cxn ang="0">
                    <a:pos x="260" y="157"/>
                  </a:cxn>
                  <a:cxn ang="0">
                    <a:pos x="252" y="182"/>
                  </a:cxn>
                  <a:cxn ang="0">
                    <a:pos x="241" y="205"/>
                  </a:cxn>
                  <a:cxn ang="0">
                    <a:pos x="225" y="224"/>
                  </a:cxn>
                  <a:cxn ang="0">
                    <a:pos x="204" y="240"/>
                  </a:cxn>
                  <a:cxn ang="0">
                    <a:pos x="182" y="253"/>
                  </a:cxn>
                  <a:cxn ang="0">
                    <a:pos x="158" y="260"/>
                  </a:cxn>
                  <a:cxn ang="0">
                    <a:pos x="131" y="264"/>
                  </a:cxn>
                  <a:cxn ang="0">
                    <a:pos x="104" y="260"/>
                  </a:cxn>
                  <a:cxn ang="0">
                    <a:pos x="80" y="253"/>
                  </a:cxn>
                  <a:cxn ang="0">
                    <a:pos x="58" y="240"/>
                  </a:cxn>
                  <a:cxn ang="0">
                    <a:pos x="39" y="224"/>
                  </a:cxn>
                  <a:cxn ang="0">
                    <a:pos x="23" y="205"/>
                  </a:cxn>
                  <a:cxn ang="0">
                    <a:pos x="10" y="182"/>
                  </a:cxn>
                  <a:cxn ang="0">
                    <a:pos x="2" y="157"/>
                  </a:cxn>
                  <a:cxn ang="0">
                    <a:pos x="0" y="132"/>
                  </a:cxn>
                  <a:cxn ang="0">
                    <a:pos x="2" y="105"/>
                  </a:cxn>
                  <a:cxn ang="0">
                    <a:pos x="10" y="81"/>
                  </a:cxn>
                  <a:cxn ang="0">
                    <a:pos x="23" y="58"/>
                  </a:cxn>
                  <a:cxn ang="0">
                    <a:pos x="39" y="39"/>
                  </a:cxn>
                  <a:cxn ang="0">
                    <a:pos x="58" y="23"/>
                  </a:cxn>
                  <a:cxn ang="0">
                    <a:pos x="80" y="10"/>
                  </a:cxn>
                  <a:cxn ang="0">
                    <a:pos x="104" y="3"/>
                  </a:cxn>
                  <a:cxn ang="0">
                    <a:pos x="131" y="0"/>
                  </a:cxn>
                </a:cxnLst>
                <a:rect l="0" t="0" r="r" b="b"/>
                <a:pathLst>
                  <a:path w="263" h="264">
                    <a:moveTo>
                      <a:pt x="131" y="0"/>
                    </a:moveTo>
                    <a:lnTo>
                      <a:pt x="158" y="3"/>
                    </a:lnTo>
                    <a:lnTo>
                      <a:pt x="182" y="10"/>
                    </a:lnTo>
                    <a:lnTo>
                      <a:pt x="204" y="23"/>
                    </a:lnTo>
                    <a:lnTo>
                      <a:pt x="225" y="39"/>
                    </a:lnTo>
                    <a:lnTo>
                      <a:pt x="241" y="58"/>
                    </a:lnTo>
                    <a:lnTo>
                      <a:pt x="252" y="81"/>
                    </a:lnTo>
                    <a:lnTo>
                      <a:pt x="260" y="105"/>
                    </a:lnTo>
                    <a:lnTo>
                      <a:pt x="263" y="132"/>
                    </a:lnTo>
                    <a:lnTo>
                      <a:pt x="260" y="157"/>
                    </a:lnTo>
                    <a:lnTo>
                      <a:pt x="252" y="182"/>
                    </a:lnTo>
                    <a:lnTo>
                      <a:pt x="241" y="205"/>
                    </a:lnTo>
                    <a:lnTo>
                      <a:pt x="225" y="224"/>
                    </a:lnTo>
                    <a:lnTo>
                      <a:pt x="204" y="240"/>
                    </a:lnTo>
                    <a:lnTo>
                      <a:pt x="182" y="253"/>
                    </a:lnTo>
                    <a:lnTo>
                      <a:pt x="158" y="260"/>
                    </a:lnTo>
                    <a:lnTo>
                      <a:pt x="131" y="264"/>
                    </a:lnTo>
                    <a:lnTo>
                      <a:pt x="104" y="260"/>
                    </a:lnTo>
                    <a:lnTo>
                      <a:pt x="80" y="253"/>
                    </a:lnTo>
                    <a:lnTo>
                      <a:pt x="58" y="240"/>
                    </a:lnTo>
                    <a:lnTo>
                      <a:pt x="39" y="224"/>
                    </a:lnTo>
                    <a:lnTo>
                      <a:pt x="23" y="205"/>
                    </a:lnTo>
                    <a:lnTo>
                      <a:pt x="10" y="182"/>
                    </a:lnTo>
                    <a:lnTo>
                      <a:pt x="2" y="157"/>
                    </a:lnTo>
                    <a:lnTo>
                      <a:pt x="0" y="132"/>
                    </a:lnTo>
                    <a:lnTo>
                      <a:pt x="2" y="105"/>
                    </a:lnTo>
                    <a:lnTo>
                      <a:pt x="10" y="81"/>
                    </a:lnTo>
                    <a:lnTo>
                      <a:pt x="23" y="58"/>
                    </a:lnTo>
                    <a:lnTo>
                      <a:pt x="39" y="39"/>
                    </a:lnTo>
                    <a:lnTo>
                      <a:pt x="58" y="23"/>
                    </a:lnTo>
                    <a:lnTo>
                      <a:pt x="80" y="10"/>
                    </a:lnTo>
                    <a:lnTo>
                      <a:pt x="104" y="3"/>
                    </a:lnTo>
                    <a:lnTo>
                      <a:pt x="131" y="0"/>
                    </a:lnTo>
                    <a:close/>
                  </a:path>
                </a:pathLst>
              </a:custGeom>
              <a:solidFill>
                <a:srgbClr val="797979"/>
              </a:solidFill>
              <a:ln w="0">
                <a:noFill/>
                <a:prstDash val="solid"/>
                <a:round/>
                <a:headEnd/>
                <a:tailEnd/>
              </a:ln>
            </p:spPr>
            <p:txBody>
              <a:bodyPr/>
              <a:lstStyle/>
              <a:p>
                <a:pPr fontAlgn="base">
                  <a:spcBef>
                    <a:spcPct val="0"/>
                  </a:spcBef>
                  <a:spcAft>
                    <a:spcPct val="0"/>
                  </a:spcAft>
                </a:pPr>
                <a:endParaRPr lang="fr-FR" b="1">
                  <a:solidFill>
                    <a:prstClr val="black"/>
                  </a:solidFill>
                  <a:latin typeface="Arial" charset="0"/>
                  <a:cs typeface="Arial" charset="0"/>
                </a:endParaRPr>
              </a:p>
            </p:txBody>
          </p:sp>
        </p:grpSp>
      </p:grpSp>
      <p:grpSp>
        <p:nvGrpSpPr>
          <p:cNvPr id="115" name="Group 124">
            <a:extLst>
              <a:ext uri="{FF2B5EF4-FFF2-40B4-BE49-F238E27FC236}">
                <a16:creationId xmlns:a16="http://schemas.microsoft.com/office/drawing/2014/main" xmlns="" id="{23BC1FB6-4226-4FC7-8791-3ED26A81AD57}"/>
              </a:ext>
            </a:extLst>
          </p:cNvPr>
          <p:cNvGrpSpPr/>
          <p:nvPr/>
        </p:nvGrpSpPr>
        <p:grpSpPr>
          <a:xfrm>
            <a:off x="4574621" y="2183333"/>
            <a:ext cx="1863973" cy="1122271"/>
            <a:chOff x="4677503" y="4002259"/>
            <a:chExt cx="1863973" cy="1122271"/>
          </a:xfrm>
        </p:grpSpPr>
        <p:sp>
          <p:nvSpPr>
            <p:cNvPr id="116" name="Oval 152">
              <a:extLst>
                <a:ext uri="{FF2B5EF4-FFF2-40B4-BE49-F238E27FC236}">
                  <a16:creationId xmlns:a16="http://schemas.microsoft.com/office/drawing/2014/main" xmlns="" id="{7703ADF9-29A9-4BB6-98E8-5CA849E9D8F7}"/>
                </a:ext>
              </a:extLst>
            </p:cNvPr>
            <p:cNvSpPr/>
            <p:nvPr/>
          </p:nvSpPr>
          <p:spPr>
            <a:xfrm>
              <a:off x="5068084" y="4002259"/>
              <a:ext cx="834028" cy="698164"/>
            </a:xfrm>
            <a:prstGeom prst="ellipse">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0"/>
                </a:spcBef>
                <a:spcAft>
                  <a:spcPct val="0"/>
                </a:spcAft>
              </a:pPr>
              <a:endParaRPr lang="fr-FR" sz="1600">
                <a:solidFill>
                  <a:prstClr val="white"/>
                </a:solidFill>
              </a:endParaRPr>
            </a:p>
          </p:txBody>
        </p:sp>
        <p:pic>
          <p:nvPicPr>
            <p:cNvPr id="117" name="Picture 10">
              <a:extLst>
                <a:ext uri="{FF2B5EF4-FFF2-40B4-BE49-F238E27FC236}">
                  <a16:creationId xmlns:a16="http://schemas.microsoft.com/office/drawing/2014/main" xmlns="" id="{F0EF0E77-1A8B-4F82-BEB8-9C21FF5F8319}"/>
                </a:ext>
              </a:extLst>
            </p:cNvPr>
            <p:cNvPicPr>
              <a:picLocks noChangeAspect="1" noChangeArrowheads="1"/>
            </p:cNvPicPr>
            <p:nvPr/>
          </p:nvPicPr>
          <p:blipFill>
            <a:blip r:embed="rId2" cstate="email">
              <a:lum bright="-16000"/>
            </a:blip>
            <a:srcRect/>
            <a:stretch>
              <a:fillRect/>
            </a:stretch>
          </p:blipFill>
          <p:spPr bwMode="auto">
            <a:xfrm>
              <a:off x="5228210" y="4112975"/>
              <a:ext cx="441070" cy="480277"/>
            </a:xfrm>
            <a:prstGeom prst="rect">
              <a:avLst/>
            </a:prstGeom>
            <a:solidFill>
              <a:schemeClr val="bg1">
                <a:lumMod val="50000"/>
              </a:schemeClr>
            </a:solidFill>
            <a:ln w="9525">
              <a:noFill/>
              <a:miter lim="800000"/>
              <a:headEnd/>
              <a:tailEnd/>
            </a:ln>
          </p:spPr>
        </p:pic>
        <p:sp>
          <p:nvSpPr>
            <p:cNvPr id="118" name="TextBox 154">
              <a:extLst>
                <a:ext uri="{FF2B5EF4-FFF2-40B4-BE49-F238E27FC236}">
                  <a16:creationId xmlns:a16="http://schemas.microsoft.com/office/drawing/2014/main" xmlns="" id="{5C00B644-5CBD-46FB-8DFB-79FD57F011E2}"/>
                </a:ext>
              </a:extLst>
            </p:cNvPr>
            <p:cNvSpPr txBox="1"/>
            <p:nvPr/>
          </p:nvSpPr>
          <p:spPr>
            <a:xfrm>
              <a:off x="4677503" y="4709032"/>
              <a:ext cx="1863973" cy="415498"/>
            </a:xfrm>
            <a:prstGeom prst="rect">
              <a:avLst/>
            </a:prstGeom>
            <a:noFill/>
          </p:spPr>
          <p:txBody>
            <a:bodyPr wrap="square" rtlCol="0">
              <a:spAutoFit/>
            </a:bodyPr>
            <a:lstStyle/>
            <a:p>
              <a:pPr fontAlgn="base">
                <a:spcBef>
                  <a:spcPct val="0"/>
                </a:spcBef>
                <a:spcAft>
                  <a:spcPct val="0"/>
                </a:spcAft>
              </a:pPr>
              <a:r>
                <a:rPr lang="fr-FR" sz="1050" b="1">
                  <a:solidFill>
                    <a:prstClr val="black"/>
                  </a:solidFill>
                  <a:cs typeface="Arial" charset="0"/>
                </a:rPr>
                <a:t>  étudier ou Travailler </a:t>
              </a:r>
            </a:p>
            <a:p>
              <a:pPr fontAlgn="base">
                <a:spcBef>
                  <a:spcPct val="0"/>
                </a:spcBef>
                <a:spcAft>
                  <a:spcPct val="0"/>
                </a:spcAft>
              </a:pPr>
              <a:r>
                <a:rPr lang="fr-FR" sz="1050" b="1">
                  <a:solidFill>
                    <a:prstClr val="black"/>
                  </a:solidFill>
                  <a:cs typeface="Arial" charset="0"/>
                </a:rPr>
                <a:t>à la maison</a:t>
              </a:r>
            </a:p>
          </p:txBody>
        </p:sp>
      </p:grpSp>
      <p:grpSp>
        <p:nvGrpSpPr>
          <p:cNvPr id="119" name="Group 12">
            <a:extLst>
              <a:ext uri="{FF2B5EF4-FFF2-40B4-BE49-F238E27FC236}">
                <a16:creationId xmlns:a16="http://schemas.microsoft.com/office/drawing/2014/main" xmlns="" id="{C76D96E5-7293-4998-9D3F-CC2A2FE0198A}"/>
              </a:ext>
            </a:extLst>
          </p:cNvPr>
          <p:cNvGrpSpPr/>
          <p:nvPr/>
        </p:nvGrpSpPr>
        <p:grpSpPr>
          <a:xfrm>
            <a:off x="7736867" y="736977"/>
            <a:ext cx="968212" cy="1551458"/>
            <a:chOff x="545911" y="1841309"/>
            <a:chExt cx="818865" cy="1229437"/>
          </a:xfrm>
        </p:grpSpPr>
        <p:sp>
          <p:nvSpPr>
            <p:cNvPr id="120" name="noun_project_0212.eps">
              <a:extLst>
                <a:ext uri="{FF2B5EF4-FFF2-40B4-BE49-F238E27FC236}">
                  <a16:creationId xmlns:a16="http://schemas.microsoft.com/office/drawing/2014/main" xmlns="" id="{78D9ADEF-DCF2-4712-B390-F7A52D8635E8}"/>
                </a:ext>
              </a:extLst>
            </p:cNvPr>
            <p:cNvSpPr>
              <a:spLocks/>
            </p:cNvSpPr>
            <p:nvPr/>
          </p:nvSpPr>
          <p:spPr bwMode="auto">
            <a:xfrm>
              <a:off x="545911" y="1841309"/>
              <a:ext cx="818865" cy="1229437"/>
            </a:xfrm>
            <a:custGeom>
              <a:avLst/>
              <a:gdLst/>
              <a:ahLst/>
              <a:cxnLst>
                <a:cxn ang="0">
                  <a:pos x="1080" y="114"/>
                </a:cxn>
                <a:cxn ang="0">
                  <a:pos x="1149" y="323"/>
                </a:cxn>
                <a:cxn ang="0">
                  <a:pos x="1222" y="511"/>
                </a:cxn>
                <a:cxn ang="0">
                  <a:pos x="1301" y="684"/>
                </a:cxn>
                <a:cxn ang="0">
                  <a:pos x="1383" y="846"/>
                </a:cxn>
                <a:cxn ang="0">
                  <a:pos x="1470" y="1003"/>
                </a:cxn>
                <a:cxn ang="0">
                  <a:pos x="1562" y="1161"/>
                </a:cxn>
                <a:cxn ang="0">
                  <a:pos x="1659" y="1326"/>
                </a:cxn>
                <a:cxn ang="0">
                  <a:pos x="1759" y="1502"/>
                </a:cxn>
                <a:cxn ang="0">
                  <a:pos x="1864" y="1694"/>
                </a:cxn>
                <a:cxn ang="0">
                  <a:pos x="1973" y="1908"/>
                </a:cxn>
                <a:cxn ang="0">
                  <a:pos x="2042" y="2080"/>
                </a:cxn>
                <a:cxn ang="0">
                  <a:pos x="2081" y="2250"/>
                </a:cxn>
                <a:cxn ang="0">
                  <a:pos x="2094" y="2415"/>
                </a:cxn>
                <a:cxn ang="0">
                  <a:pos x="2081" y="2575"/>
                </a:cxn>
                <a:cxn ang="0">
                  <a:pos x="2045" y="2728"/>
                </a:cxn>
                <a:cxn ang="0">
                  <a:pos x="1987" y="2872"/>
                </a:cxn>
                <a:cxn ang="0">
                  <a:pos x="1910" y="3004"/>
                </a:cxn>
                <a:cxn ang="0">
                  <a:pos x="1814" y="3123"/>
                </a:cxn>
                <a:cxn ang="0">
                  <a:pos x="1702" y="3227"/>
                </a:cxn>
                <a:cxn ang="0">
                  <a:pos x="1575" y="3314"/>
                </a:cxn>
                <a:cxn ang="0">
                  <a:pos x="1437" y="3382"/>
                </a:cxn>
                <a:cxn ang="0">
                  <a:pos x="1287" y="3429"/>
                </a:cxn>
                <a:cxn ang="0">
                  <a:pos x="1129" y="3453"/>
                </a:cxn>
                <a:cxn ang="0">
                  <a:pos x="966" y="3453"/>
                </a:cxn>
                <a:cxn ang="0">
                  <a:pos x="808" y="3429"/>
                </a:cxn>
                <a:cxn ang="0">
                  <a:pos x="658" y="3382"/>
                </a:cxn>
                <a:cxn ang="0">
                  <a:pos x="519" y="3314"/>
                </a:cxn>
                <a:cxn ang="0">
                  <a:pos x="393" y="3227"/>
                </a:cxn>
                <a:cxn ang="0">
                  <a:pos x="281" y="3123"/>
                </a:cxn>
                <a:cxn ang="0">
                  <a:pos x="185" y="3004"/>
                </a:cxn>
                <a:cxn ang="0">
                  <a:pos x="108" y="2872"/>
                </a:cxn>
                <a:cxn ang="0">
                  <a:pos x="49" y="2728"/>
                </a:cxn>
                <a:cxn ang="0">
                  <a:pos x="14" y="2575"/>
                </a:cxn>
                <a:cxn ang="0">
                  <a:pos x="0" y="2415"/>
                </a:cxn>
                <a:cxn ang="0">
                  <a:pos x="3" y="2332"/>
                </a:cxn>
                <a:cxn ang="0">
                  <a:pos x="29" y="2165"/>
                </a:cxn>
                <a:cxn ang="0">
                  <a:pos x="84" y="1994"/>
                </a:cxn>
                <a:cxn ang="0">
                  <a:pos x="177" y="1798"/>
                </a:cxn>
                <a:cxn ang="0">
                  <a:pos x="285" y="1595"/>
                </a:cxn>
                <a:cxn ang="0">
                  <a:pos x="387" y="1412"/>
                </a:cxn>
                <a:cxn ang="0">
                  <a:pos x="486" y="1243"/>
                </a:cxn>
                <a:cxn ang="0">
                  <a:pos x="579" y="1082"/>
                </a:cxn>
                <a:cxn ang="0">
                  <a:pos x="669" y="925"/>
                </a:cxn>
                <a:cxn ang="0">
                  <a:pos x="753" y="766"/>
                </a:cxn>
                <a:cxn ang="0">
                  <a:pos x="833" y="599"/>
                </a:cxn>
                <a:cxn ang="0">
                  <a:pos x="909" y="419"/>
                </a:cxn>
                <a:cxn ang="0">
                  <a:pos x="981" y="221"/>
                </a:cxn>
                <a:cxn ang="0">
                  <a:pos x="1048" y="0"/>
                </a:cxn>
              </a:cxnLst>
              <a:rect l="0" t="0" r="r" b="b"/>
              <a:pathLst>
                <a:path w="2094" h="3456">
                  <a:moveTo>
                    <a:pt x="1048" y="0"/>
                  </a:moveTo>
                  <a:lnTo>
                    <a:pt x="1080" y="114"/>
                  </a:lnTo>
                  <a:lnTo>
                    <a:pt x="1114" y="221"/>
                  </a:lnTo>
                  <a:lnTo>
                    <a:pt x="1149" y="323"/>
                  </a:lnTo>
                  <a:lnTo>
                    <a:pt x="1186" y="419"/>
                  </a:lnTo>
                  <a:lnTo>
                    <a:pt x="1222" y="511"/>
                  </a:lnTo>
                  <a:lnTo>
                    <a:pt x="1261" y="599"/>
                  </a:lnTo>
                  <a:lnTo>
                    <a:pt x="1301" y="684"/>
                  </a:lnTo>
                  <a:lnTo>
                    <a:pt x="1342" y="766"/>
                  </a:lnTo>
                  <a:lnTo>
                    <a:pt x="1383" y="846"/>
                  </a:lnTo>
                  <a:lnTo>
                    <a:pt x="1426" y="925"/>
                  </a:lnTo>
                  <a:lnTo>
                    <a:pt x="1470" y="1003"/>
                  </a:lnTo>
                  <a:lnTo>
                    <a:pt x="1515" y="1082"/>
                  </a:lnTo>
                  <a:lnTo>
                    <a:pt x="1562" y="1161"/>
                  </a:lnTo>
                  <a:lnTo>
                    <a:pt x="1609" y="1243"/>
                  </a:lnTo>
                  <a:lnTo>
                    <a:pt x="1659" y="1326"/>
                  </a:lnTo>
                  <a:lnTo>
                    <a:pt x="1708" y="1412"/>
                  </a:lnTo>
                  <a:lnTo>
                    <a:pt x="1759" y="1502"/>
                  </a:lnTo>
                  <a:lnTo>
                    <a:pt x="1810" y="1595"/>
                  </a:lnTo>
                  <a:lnTo>
                    <a:pt x="1864" y="1694"/>
                  </a:lnTo>
                  <a:lnTo>
                    <a:pt x="1917" y="1798"/>
                  </a:lnTo>
                  <a:lnTo>
                    <a:pt x="1973" y="1908"/>
                  </a:lnTo>
                  <a:lnTo>
                    <a:pt x="2011" y="1994"/>
                  </a:lnTo>
                  <a:lnTo>
                    <a:pt x="2042" y="2080"/>
                  </a:lnTo>
                  <a:lnTo>
                    <a:pt x="2065" y="2165"/>
                  </a:lnTo>
                  <a:lnTo>
                    <a:pt x="2081" y="2250"/>
                  </a:lnTo>
                  <a:lnTo>
                    <a:pt x="2091" y="2332"/>
                  </a:lnTo>
                  <a:lnTo>
                    <a:pt x="2094" y="2415"/>
                  </a:lnTo>
                  <a:lnTo>
                    <a:pt x="2091" y="2496"/>
                  </a:lnTo>
                  <a:lnTo>
                    <a:pt x="2081" y="2575"/>
                  </a:lnTo>
                  <a:lnTo>
                    <a:pt x="2066" y="2653"/>
                  </a:lnTo>
                  <a:lnTo>
                    <a:pt x="2045" y="2728"/>
                  </a:lnTo>
                  <a:lnTo>
                    <a:pt x="2019" y="2801"/>
                  </a:lnTo>
                  <a:lnTo>
                    <a:pt x="1987" y="2872"/>
                  </a:lnTo>
                  <a:lnTo>
                    <a:pt x="1951" y="2939"/>
                  </a:lnTo>
                  <a:lnTo>
                    <a:pt x="1910" y="3004"/>
                  </a:lnTo>
                  <a:lnTo>
                    <a:pt x="1864" y="3064"/>
                  </a:lnTo>
                  <a:lnTo>
                    <a:pt x="1814" y="3123"/>
                  </a:lnTo>
                  <a:lnTo>
                    <a:pt x="1759" y="3176"/>
                  </a:lnTo>
                  <a:lnTo>
                    <a:pt x="1702" y="3227"/>
                  </a:lnTo>
                  <a:lnTo>
                    <a:pt x="1640" y="3272"/>
                  </a:lnTo>
                  <a:lnTo>
                    <a:pt x="1575" y="3314"/>
                  </a:lnTo>
                  <a:lnTo>
                    <a:pt x="1507" y="3349"/>
                  </a:lnTo>
                  <a:lnTo>
                    <a:pt x="1437" y="3382"/>
                  </a:lnTo>
                  <a:lnTo>
                    <a:pt x="1364" y="3408"/>
                  </a:lnTo>
                  <a:lnTo>
                    <a:pt x="1287" y="3429"/>
                  </a:lnTo>
                  <a:lnTo>
                    <a:pt x="1209" y="3443"/>
                  </a:lnTo>
                  <a:lnTo>
                    <a:pt x="1129" y="3453"/>
                  </a:lnTo>
                  <a:lnTo>
                    <a:pt x="1048" y="3456"/>
                  </a:lnTo>
                  <a:lnTo>
                    <a:pt x="966" y="3453"/>
                  </a:lnTo>
                  <a:lnTo>
                    <a:pt x="885" y="3443"/>
                  </a:lnTo>
                  <a:lnTo>
                    <a:pt x="808" y="3429"/>
                  </a:lnTo>
                  <a:lnTo>
                    <a:pt x="731" y="3408"/>
                  </a:lnTo>
                  <a:lnTo>
                    <a:pt x="658" y="3382"/>
                  </a:lnTo>
                  <a:lnTo>
                    <a:pt x="587" y="3349"/>
                  </a:lnTo>
                  <a:lnTo>
                    <a:pt x="519" y="3314"/>
                  </a:lnTo>
                  <a:lnTo>
                    <a:pt x="454" y="3272"/>
                  </a:lnTo>
                  <a:lnTo>
                    <a:pt x="393" y="3227"/>
                  </a:lnTo>
                  <a:lnTo>
                    <a:pt x="335" y="3176"/>
                  </a:lnTo>
                  <a:lnTo>
                    <a:pt x="281" y="3123"/>
                  </a:lnTo>
                  <a:lnTo>
                    <a:pt x="231" y="3064"/>
                  </a:lnTo>
                  <a:lnTo>
                    <a:pt x="185" y="3004"/>
                  </a:lnTo>
                  <a:lnTo>
                    <a:pt x="144" y="2939"/>
                  </a:lnTo>
                  <a:lnTo>
                    <a:pt x="108" y="2872"/>
                  </a:lnTo>
                  <a:lnTo>
                    <a:pt x="75" y="2801"/>
                  </a:lnTo>
                  <a:lnTo>
                    <a:pt x="49" y="2728"/>
                  </a:lnTo>
                  <a:lnTo>
                    <a:pt x="28" y="2653"/>
                  </a:lnTo>
                  <a:lnTo>
                    <a:pt x="14" y="2575"/>
                  </a:lnTo>
                  <a:lnTo>
                    <a:pt x="4" y="2496"/>
                  </a:lnTo>
                  <a:lnTo>
                    <a:pt x="0" y="2415"/>
                  </a:lnTo>
                  <a:lnTo>
                    <a:pt x="0" y="2415"/>
                  </a:lnTo>
                  <a:lnTo>
                    <a:pt x="3" y="2332"/>
                  </a:lnTo>
                  <a:lnTo>
                    <a:pt x="13" y="2250"/>
                  </a:lnTo>
                  <a:lnTo>
                    <a:pt x="29" y="2165"/>
                  </a:lnTo>
                  <a:lnTo>
                    <a:pt x="53" y="2080"/>
                  </a:lnTo>
                  <a:lnTo>
                    <a:pt x="84" y="1994"/>
                  </a:lnTo>
                  <a:lnTo>
                    <a:pt x="122" y="1908"/>
                  </a:lnTo>
                  <a:lnTo>
                    <a:pt x="177" y="1798"/>
                  </a:lnTo>
                  <a:lnTo>
                    <a:pt x="231" y="1694"/>
                  </a:lnTo>
                  <a:lnTo>
                    <a:pt x="285" y="1595"/>
                  </a:lnTo>
                  <a:lnTo>
                    <a:pt x="336" y="1502"/>
                  </a:lnTo>
                  <a:lnTo>
                    <a:pt x="387" y="1412"/>
                  </a:lnTo>
                  <a:lnTo>
                    <a:pt x="436" y="1326"/>
                  </a:lnTo>
                  <a:lnTo>
                    <a:pt x="486" y="1243"/>
                  </a:lnTo>
                  <a:lnTo>
                    <a:pt x="533" y="1161"/>
                  </a:lnTo>
                  <a:lnTo>
                    <a:pt x="579" y="1082"/>
                  </a:lnTo>
                  <a:lnTo>
                    <a:pt x="624" y="1003"/>
                  </a:lnTo>
                  <a:lnTo>
                    <a:pt x="669" y="925"/>
                  </a:lnTo>
                  <a:lnTo>
                    <a:pt x="712" y="846"/>
                  </a:lnTo>
                  <a:lnTo>
                    <a:pt x="753" y="766"/>
                  </a:lnTo>
                  <a:lnTo>
                    <a:pt x="794" y="684"/>
                  </a:lnTo>
                  <a:lnTo>
                    <a:pt x="833" y="599"/>
                  </a:lnTo>
                  <a:lnTo>
                    <a:pt x="872" y="511"/>
                  </a:lnTo>
                  <a:lnTo>
                    <a:pt x="909" y="419"/>
                  </a:lnTo>
                  <a:lnTo>
                    <a:pt x="946" y="323"/>
                  </a:lnTo>
                  <a:lnTo>
                    <a:pt x="981" y="221"/>
                  </a:lnTo>
                  <a:lnTo>
                    <a:pt x="1015" y="114"/>
                  </a:lnTo>
                  <a:lnTo>
                    <a:pt x="1048" y="0"/>
                  </a:lnTo>
                  <a:close/>
                </a:path>
              </a:pathLst>
            </a:custGeom>
            <a:solidFill>
              <a:srgbClr val="FFC000"/>
            </a:solidFill>
            <a:ln w="0">
              <a:noFill/>
              <a:prstDash val="solid"/>
              <a:round/>
              <a:headEnd/>
              <a:tailEnd/>
            </a:ln>
          </p:spPr>
          <p:txBody>
            <a:bodyPr/>
            <a:lstStyle/>
            <a:p>
              <a:endParaRPr lang="en-ZA" b="1" dirty="0">
                <a:solidFill>
                  <a:srgbClr val="002060"/>
                </a:solidFill>
              </a:endParaRPr>
            </a:p>
          </p:txBody>
        </p:sp>
        <p:sp>
          <p:nvSpPr>
            <p:cNvPr id="121" name="TextBox 14">
              <a:extLst>
                <a:ext uri="{FF2B5EF4-FFF2-40B4-BE49-F238E27FC236}">
                  <a16:creationId xmlns:a16="http://schemas.microsoft.com/office/drawing/2014/main" xmlns="" id="{E4070617-785F-4D74-8495-F2B99A340E3B}"/>
                </a:ext>
              </a:extLst>
            </p:cNvPr>
            <p:cNvSpPr txBox="1"/>
            <p:nvPr/>
          </p:nvSpPr>
          <p:spPr>
            <a:xfrm>
              <a:off x="749811" y="2524834"/>
              <a:ext cx="411060" cy="268284"/>
            </a:xfrm>
            <a:prstGeom prst="rect">
              <a:avLst/>
            </a:prstGeom>
            <a:noFill/>
          </p:spPr>
          <p:txBody>
            <a:bodyPr wrap="none" rtlCol="0">
              <a:spAutoFit/>
            </a:bodyPr>
            <a:lstStyle/>
            <a:p>
              <a:pPr algn="ctr"/>
              <a:r>
                <a:rPr lang="en-US" sz="1600" b="1" dirty="0">
                  <a:solidFill>
                    <a:srgbClr val="002060"/>
                  </a:solidFill>
                  <a:latin typeface="+mn-lt"/>
                </a:rPr>
                <a:t>Qui</a:t>
              </a:r>
              <a:endParaRPr lang="en-ZA" sz="1600" b="1" dirty="0">
                <a:solidFill>
                  <a:srgbClr val="002060"/>
                </a:solidFill>
                <a:latin typeface="+mn-lt"/>
              </a:endParaRPr>
            </a:p>
          </p:txBody>
        </p:sp>
      </p:grpSp>
      <p:grpSp>
        <p:nvGrpSpPr>
          <p:cNvPr id="122" name="Group 15">
            <a:extLst>
              <a:ext uri="{FF2B5EF4-FFF2-40B4-BE49-F238E27FC236}">
                <a16:creationId xmlns:a16="http://schemas.microsoft.com/office/drawing/2014/main" xmlns="" id="{388E9AEE-9565-4702-B2B8-78CD6514C9B8}"/>
              </a:ext>
            </a:extLst>
          </p:cNvPr>
          <p:cNvGrpSpPr/>
          <p:nvPr/>
        </p:nvGrpSpPr>
        <p:grpSpPr>
          <a:xfrm>
            <a:off x="8563185" y="392654"/>
            <a:ext cx="968212" cy="1551458"/>
            <a:chOff x="545911" y="1841309"/>
            <a:chExt cx="818865" cy="1229437"/>
          </a:xfrm>
        </p:grpSpPr>
        <p:sp>
          <p:nvSpPr>
            <p:cNvPr id="123" name="noun_project_0212.eps">
              <a:extLst>
                <a:ext uri="{FF2B5EF4-FFF2-40B4-BE49-F238E27FC236}">
                  <a16:creationId xmlns:a16="http://schemas.microsoft.com/office/drawing/2014/main" xmlns="" id="{4E02041E-2BFC-4009-A940-7BCC1C6A96A0}"/>
                </a:ext>
              </a:extLst>
            </p:cNvPr>
            <p:cNvSpPr>
              <a:spLocks/>
            </p:cNvSpPr>
            <p:nvPr/>
          </p:nvSpPr>
          <p:spPr bwMode="auto">
            <a:xfrm>
              <a:off x="545911" y="1841309"/>
              <a:ext cx="818865" cy="1229437"/>
            </a:xfrm>
            <a:custGeom>
              <a:avLst/>
              <a:gdLst/>
              <a:ahLst/>
              <a:cxnLst>
                <a:cxn ang="0">
                  <a:pos x="1080" y="114"/>
                </a:cxn>
                <a:cxn ang="0">
                  <a:pos x="1149" y="323"/>
                </a:cxn>
                <a:cxn ang="0">
                  <a:pos x="1222" y="511"/>
                </a:cxn>
                <a:cxn ang="0">
                  <a:pos x="1301" y="684"/>
                </a:cxn>
                <a:cxn ang="0">
                  <a:pos x="1383" y="846"/>
                </a:cxn>
                <a:cxn ang="0">
                  <a:pos x="1470" y="1003"/>
                </a:cxn>
                <a:cxn ang="0">
                  <a:pos x="1562" y="1161"/>
                </a:cxn>
                <a:cxn ang="0">
                  <a:pos x="1659" y="1326"/>
                </a:cxn>
                <a:cxn ang="0">
                  <a:pos x="1759" y="1502"/>
                </a:cxn>
                <a:cxn ang="0">
                  <a:pos x="1864" y="1694"/>
                </a:cxn>
                <a:cxn ang="0">
                  <a:pos x="1973" y="1908"/>
                </a:cxn>
                <a:cxn ang="0">
                  <a:pos x="2042" y="2080"/>
                </a:cxn>
                <a:cxn ang="0">
                  <a:pos x="2081" y="2250"/>
                </a:cxn>
                <a:cxn ang="0">
                  <a:pos x="2094" y="2415"/>
                </a:cxn>
                <a:cxn ang="0">
                  <a:pos x="2081" y="2575"/>
                </a:cxn>
                <a:cxn ang="0">
                  <a:pos x="2045" y="2728"/>
                </a:cxn>
                <a:cxn ang="0">
                  <a:pos x="1987" y="2872"/>
                </a:cxn>
                <a:cxn ang="0">
                  <a:pos x="1910" y="3004"/>
                </a:cxn>
                <a:cxn ang="0">
                  <a:pos x="1814" y="3123"/>
                </a:cxn>
                <a:cxn ang="0">
                  <a:pos x="1702" y="3227"/>
                </a:cxn>
                <a:cxn ang="0">
                  <a:pos x="1575" y="3314"/>
                </a:cxn>
                <a:cxn ang="0">
                  <a:pos x="1437" y="3382"/>
                </a:cxn>
                <a:cxn ang="0">
                  <a:pos x="1287" y="3429"/>
                </a:cxn>
                <a:cxn ang="0">
                  <a:pos x="1129" y="3453"/>
                </a:cxn>
                <a:cxn ang="0">
                  <a:pos x="966" y="3453"/>
                </a:cxn>
                <a:cxn ang="0">
                  <a:pos x="808" y="3429"/>
                </a:cxn>
                <a:cxn ang="0">
                  <a:pos x="658" y="3382"/>
                </a:cxn>
                <a:cxn ang="0">
                  <a:pos x="519" y="3314"/>
                </a:cxn>
                <a:cxn ang="0">
                  <a:pos x="393" y="3227"/>
                </a:cxn>
                <a:cxn ang="0">
                  <a:pos x="281" y="3123"/>
                </a:cxn>
                <a:cxn ang="0">
                  <a:pos x="185" y="3004"/>
                </a:cxn>
                <a:cxn ang="0">
                  <a:pos x="108" y="2872"/>
                </a:cxn>
                <a:cxn ang="0">
                  <a:pos x="49" y="2728"/>
                </a:cxn>
                <a:cxn ang="0">
                  <a:pos x="14" y="2575"/>
                </a:cxn>
                <a:cxn ang="0">
                  <a:pos x="0" y="2415"/>
                </a:cxn>
                <a:cxn ang="0">
                  <a:pos x="3" y="2332"/>
                </a:cxn>
                <a:cxn ang="0">
                  <a:pos x="29" y="2165"/>
                </a:cxn>
                <a:cxn ang="0">
                  <a:pos x="84" y="1994"/>
                </a:cxn>
                <a:cxn ang="0">
                  <a:pos x="177" y="1798"/>
                </a:cxn>
                <a:cxn ang="0">
                  <a:pos x="285" y="1595"/>
                </a:cxn>
                <a:cxn ang="0">
                  <a:pos x="387" y="1412"/>
                </a:cxn>
                <a:cxn ang="0">
                  <a:pos x="486" y="1243"/>
                </a:cxn>
                <a:cxn ang="0">
                  <a:pos x="579" y="1082"/>
                </a:cxn>
                <a:cxn ang="0">
                  <a:pos x="669" y="925"/>
                </a:cxn>
                <a:cxn ang="0">
                  <a:pos x="753" y="766"/>
                </a:cxn>
                <a:cxn ang="0">
                  <a:pos x="833" y="599"/>
                </a:cxn>
                <a:cxn ang="0">
                  <a:pos x="909" y="419"/>
                </a:cxn>
                <a:cxn ang="0">
                  <a:pos x="981" y="221"/>
                </a:cxn>
                <a:cxn ang="0">
                  <a:pos x="1048" y="0"/>
                </a:cxn>
              </a:cxnLst>
              <a:rect l="0" t="0" r="r" b="b"/>
              <a:pathLst>
                <a:path w="2094" h="3456">
                  <a:moveTo>
                    <a:pt x="1048" y="0"/>
                  </a:moveTo>
                  <a:lnTo>
                    <a:pt x="1080" y="114"/>
                  </a:lnTo>
                  <a:lnTo>
                    <a:pt x="1114" y="221"/>
                  </a:lnTo>
                  <a:lnTo>
                    <a:pt x="1149" y="323"/>
                  </a:lnTo>
                  <a:lnTo>
                    <a:pt x="1186" y="419"/>
                  </a:lnTo>
                  <a:lnTo>
                    <a:pt x="1222" y="511"/>
                  </a:lnTo>
                  <a:lnTo>
                    <a:pt x="1261" y="599"/>
                  </a:lnTo>
                  <a:lnTo>
                    <a:pt x="1301" y="684"/>
                  </a:lnTo>
                  <a:lnTo>
                    <a:pt x="1342" y="766"/>
                  </a:lnTo>
                  <a:lnTo>
                    <a:pt x="1383" y="846"/>
                  </a:lnTo>
                  <a:lnTo>
                    <a:pt x="1426" y="925"/>
                  </a:lnTo>
                  <a:lnTo>
                    <a:pt x="1470" y="1003"/>
                  </a:lnTo>
                  <a:lnTo>
                    <a:pt x="1515" y="1082"/>
                  </a:lnTo>
                  <a:lnTo>
                    <a:pt x="1562" y="1161"/>
                  </a:lnTo>
                  <a:lnTo>
                    <a:pt x="1609" y="1243"/>
                  </a:lnTo>
                  <a:lnTo>
                    <a:pt x="1659" y="1326"/>
                  </a:lnTo>
                  <a:lnTo>
                    <a:pt x="1708" y="1412"/>
                  </a:lnTo>
                  <a:lnTo>
                    <a:pt x="1759" y="1502"/>
                  </a:lnTo>
                  <a:lnTo>
                    <a:pt x="1810" y="1595"/>
                  </a:lnTo>
                  <a:lnTo>
                    <a:pt x="1864" y="1694"/>
                  </a:lnTo>
                  <a:lnTo>
                    <a:pt x="1917" y="1798"/>
                  </a:lnTo>
                  <a:lnTo>
                    <a:pt x="1973" y="1908"/>
                  </a:lnTo>
                  <a:lnTo>
                    <a:pt x="2011" y="1994"/>
                  </a:lnTo>
                  <a:lnTo>
                    <a:pt x="2042" y="2080"/>
                  </a:lnTo>
                  <a:lnTo>
                    <a:pt x="2065" y="2165"/>
                  </a:lnTo>
                  <a:lnTo>
                    <a:pt x="2081" y="2250"/>
                  </a:lnTo>
                  <a:lnTo>
                    <a:pt x="2091" y="2332"/>
                  </a:lnTo>
                  <a:lnTo>
                    <a:pt x="2094" y="2415"/>
                  </a:lnTo>
                  <a:lnTo>
                    <a:pt x="2091" y="2496"/>
                  </a:lnTo>
                  <a:lnTo>
                    <a:pt x="2081" y="2575"/>
                  </a:lnTo>
                  <a:lnTo>
                    <a:pt x="2066" y="2653"/>
                  </a:lnTo>
                  <a:lnTo>
                    <a:pt x="2045" y="2728"/>
                  </a:lnTo>
                  <a:lnTo>
                    <a:pt x="2019" y="2801"/>
                  </a:lnTo>
                  <a:lnTo>
                    <a:pt x="1987" y="2872"/>
                  </a:lnTo>
                  <a:lnTo>
                    <a:pt x="1951" y="2939"/>
                  </a:lnTo>
                  <a:lnTo>
                    <a:pt x="1910" y="3004"/>
                  </a:lnTo>
                  <a:lnTo>
                    <a:pt x="1864" y="3064"/>
                  </a:lnTo>
                  <a:lnTo>
                    <a:pt x="1814" y="3123"/>
                  </a:lnTo>
                  <a:lnTo>
                    <a:pt x="1759" y="3176"/>
                  </a:lnTo>
                  <a:lnTo>
                    <a:pt x="1702" y="3227"/>
                  </a:lnTo>
                  <a:lnTo>
                    <a:pt x="1640" y="3272"/>
                  </a:lnTo>
                  <a:lnTo>
                    <a:pt x="1575" y="3314"/>
                  </a:lnTo>
                  <a:lnTo>
                    <a:pt x="1507" y="3349"/>
                  </a:lnTo>
                  <a:lnTo>
                    <a:pt x="1437" y="3382"/>
                  </a:lnTo>
                  <a:lnTo>
                    <a:pt x="1364" y="3408"/>
                  </a:lnTo>
                  <a:lnTo>
                    <a:pt x="1287" y="3429"/>
                  </a:lnTo>
                  <a:lnTo>
                    <a:pt x="1209" y="3443"/>
                  </a:lnTo>
                  <a:lnTo>
                    <a:pt x="1129" y="3453"/>
                  </a:lnTo>
                  <a:lnTo>
                    <a:pt x="1048" y="3456"/>
                  </a:lnTo>
                  <a:lnTo>
                    <a:pt x="966" y="3453"/>
                  </a:lnTo>
                  <a:lnTo>
                    <a:pt x="885" y="3443"/>
                  </a:lnTo>
                  <a:lnTo>
                    <a:pt x="808" y="3429"/>
                  </a:lnTo>
                  <a:lnTo>
                    <a:pt x="731" y="3408"/>
                  </a:lnTo>
                  <a:lnTo>
                    <a:pt x="658" y="3382"/>
                  </a:lnTo>
                  <a:lnTo>
                    <a:pt x="587" y="3349"/>
                  </a:lnTo>
                  <a:lnTo>
                    <a:pt x="519" y="3314"/>
                  </a:lnTo>
                  <a:lnTo>
                    <a:pt x="454" y="3272"/>
                  </a:lnTo>
                  <a:lnTo>
                    <a:pt x="393" y="3227"/>
                  </a:lnTo>
                  <a:lnTo>
                    <a:pt x="335" y="3176"/>
                  </a:lnTo>
                  <a:lnTo>
                    <a:pt x="281" y="3123"/>
                  </a:lnTo>
                  <a:lnTo>
                    <a:pt x="231" y="3064"/>
                  </a:lnTo>
                  <a:lnTo>
                    <a:pt x="185" y="3004"/>
                  </a:lnTo>
                  <a:lnTo>
                    <a:pt x="144" y="2939"/>
                  </a:lnTo>
                  <a:lnTo>
                    <a:pt x="108" y="2872"/>
                  </a:lnTo>
                  <a:lnTo>
                    <a:pt x="75" y="2801"/>
                  </a:lnTo>
                  <a:lnTo>
                    <a:pt x="49" y="2728"/>
                  </a:lnTo>
                  <a:lnTo>
                    <a:pt x="28" y="2653"/>
                  </a:lnTo>
                  <a:lnTo>
                    <a:pt x="14" y="2575"/>
                  </a:lnTo>
                  <a:lnTo>
                    <a:pt x="4" y="2496"/>
                  </a:lnTo>
                  <a:lnTo>
                    <a:pt x="0" y="2415"/>
                  </a:lnTo>
                  <a:lnTo>
                    <a:pt x="0" y="2415"/>
                  </a:lnTo>
                  <a:lnTo>
                    <a:pt x="3" y="2332"/>
                  </a:lnTo>
                  <a:lnTo>
                    <a:pt x="13" y="2250"/>
                  </a:lnTo>
                  <a:lnTo>
                    <a:pt x="29" y="2165"/>
                  </a:lnTo>
                  <a:lnTo>
                    <a:pt x="53" y="2080"/>
                  </a:lnTo>
                  <a:lnTo>
                    <a:pt x="84" y="1994"/>
                  </a:lnTo>
                  <a:lnTo>
                    <a:pt x="122" y="1908"/>
                  </a:lnTo>
                  <a:lnTo>
                    <a:pt x="177" y="1798"/>
                  </a:lnTo>
                  <a:lnTo>
                    <a:pt x="231" y="1694"/>
                  </a:lnTo>
                  <a:lnTo>
                    <a:pt x="285" y="1595"/>
                  </a:lnTo>
                  <a:lnTo>
                    <a:pt x="336" y="1502"/>
                  </a:lnTo>
                  <a:lnTo>
                    <a:pt x="387" y="1412"/>
                  </a:lnTo>
                  <a:lnTo>
                    <a:pt x="436" y="1326"/>
                  </a:lnTo>
                  <a:lnTo>
                    <a:pt x="486" y="1243"/>
                  </a:lnTo>
                  <a:lnTo>
                    <a:pt x="533" y="1161"/>
                  </a:lnTo>
                  <a:lnTo>
                    <a:pt x="579" y="1082"/>
                  </a:lnTo>
                  <a:lnTo>
                    <a:pt x="624" y="1003"/>
                  </a:lnTo>
                  <a:lnTo>
                    <a:pt x="669" y="925"/>
                  </a:lnTo>
                  <a:lnTo>
                    <a:pt x="712" y="846"/>
                  </a:lnTo>
                  <a:lnTo>
                    <a:pt x="753" y="766"/>
                  </a:lnTo>
                  <a:lnTo>
                    <a:pt x="794" y="684"/>
                  </a:lnTo>
                  <a:lnTo>
                    <a:pt x="833" y="599"/>
                  </a:lnTo>
                  <a:lnTo>
                    <a:pt x="872" y="511"/>
                  </a:lnTo>
                  <a:lnTo>
                    <a:pt x="909" y="419"/>
                  </a:lnTo>
                  <a:lnTo>
                    <a:pt x="946" y="323"/>
                  </a:lnTo>
                  <a:lnTo>
                    <a:pt x="981" y="221"/>
                  </a:lnTo>
                  <a:lnTo>
                    <a:pt x="1015" y="114"/>
                  </a:lnTo>
                  <a:lnTo>
                    <a:pt x="1048" y="0"/>
                  </a:lnTo>
                  <a:close/>
                </a:path>
              </a:pathLst>
            </a:custGeom>
            <a:solidFill>
              <a:srgbClr val="FFC000"/>
            </a:solidFill>
            <a:ln w="0">
              <a:noFill/>
              <a:prstDash val="solid"/>
              <a:round/>
              <a:headEnd/>
              <a:tailEnd/>
            </a:ln>
          </p:spPr>
          <p:txBody>
            <a:bodyPr/>
            <a:lstStyle/>
            <a:p>
              <a:endParaRPr lang="en-ZA" b="1" dirty="0">
                <a:solidFill>
                  <a:srgbClr val="002060"/>
                </a:solidFill>
              </a:endParaRPr>
            </a:p>
          </p:txBody>
        </p:sp>
        <p:sp>
          <p:nvSpPr>
            <p:cNvPr id="124" name="TextBox 18">
              <a:extLst>
                <a:ext uri="{FF2B5EF4-FFF2-40B4-BE49-F238E27FC236}">
                  <a16:creationId xmlns:a16="http://schemas.microsoft.com/office/drawing/2014/main" xmlns="" id="{5B4613E3-5D0C-4058-BAA4-4B42529371AD}"/>
                </a:ext>
              </a:extLst>
            </p:cNvPr>
            <p:cNvSpPr txBox="1"/>
            <p:nvPr/>
          </p:nvSpPr>
          <p:spPr>
            <a:xfrm>
              <a:off x="693331" y="2524834"/>
              <a:ext cx="504606" cy="268284"/>
            </a:xfrm>
            <a:prstGeom prst="rect">
              <a:avLst/>
            </a:prstGeom>
            <a:noFill/>
          </p:spPr>
          <p:txBody>
            <a:bodyPr wrap="none" rtlCol="0">
              <a:spAutoFit/>
            </a:bodyPr>
            <a:lstStyle/>
            <a:p>
              <a:pPr algn="ctr"/>
              <a:r>
                <a:rPr lang="en-US" sz="1600" b="1" dirty="0">
                  <a:solidFill>
                    <a:srgbClr val="002060"/>
                  </a:solidFill>
                  <a:latin typeface="+mn-lt"/>
                </a:rPr>
                <a:t>Quoi</a:t>
              </a:r>
              <a:endParaRPr lang="en-ZA" sz="1600" b="1" dirty="0">
                <a:solidFill>
                  <a:srgbClr val="002060"/>
                </a:solidFill>
                <a:latin typeface="+mn-lt"/>
              </a:endParaRPr>
            </a:p>
          </p:txBody>
        </p:sp>
      </p:grpSp>
      <p:grpSp>
        <p:nvGrpSpPr>
          <p:cNvPr id="125" name="Group 19">
            <a:extLst>
              <a:ext uri="{FF2B5EF4-FFF2-40B4-BE49-F238E27FC236}">
                <a16:creationId xmlns:a16="http://schemas.microsoft.com/office/drawing/2014/main" xmlns="" id="{6EF5DAF2-880D-40D5-80A1-C871C891271B}"/>
              </a:ext>
            </a:extLst>
          </p:cNvPr>
          <p:cNvGrpSpPr/>
          <p:nvPr/>
        </p:nvGrpSpPr>
        <p:grpSpPr>
          <a:xfrm>
            <a:off x="9437203" y="923965"/>
            <a:ext cx="968212" cy="1551458"/>
            <a:chOff x="545911" y="1841309"/>
            <a:chExt cx="818865" cy="1229437"/>
          </a:xfrm>
        </p:grpSpPr>
        <p:sp>
          <p:nvSpPr>
            <p:cNvPr id="126" name="noun_project_0212.eps">
              <a:extLst>
                <a:ext uri="{FF2B5EF4-FFF2-40B4-BE49-F238E27FC236}">
                  <a16:creationId xmlns:a16="http://schemas.microsoft.com/office/drawing/2014/main" xmlns="" id="{4881077E-1E46-47FF-B38C-FCCF0D591327}"/>
                </a:ext>
              </a:extLst>
            </p:cNvPr>
            <p:cNvSpPr>
              <a:spLocks/>
            </p:cNvSpPr>
            <p:nvPr/>
          </p:nvSpPr>
          <p:spPr bwMode="auto">
            <a:xfrm>
              <a:off x="545911" y="1841309"/>
              <a:ext cx="818865" cy="1229437"/>
            </a:xfrm>
            <a:custGeom>
              <a:avLst/>
              <a:gdLst/>
              <a:ahLst/>
              <a:cxnLst>
                <a:cxn ang="0">
                  <a:pos x="1080" y="114"/>
                </a:cxn>
                <a:cxn ang="0">
                  <a:pos x="1149" y="323"/>
                </a:cxn>
                <a:cxn ang="0">
                  <a:pos x="1222" y="511"/>
                </a:cxn>
                <a:cxn ang="0">
                  <a:pos x="1301" y="684"/>
                </a:cxn>
                <a:cxn ang="0">
                  <a:pos x="1383" y="846"/>
                </a:cxn>
                <a:cxn ang="0">
                  <a:pos x="1470" y="1003"/>
                </a:cxn>
                <a:cxn ang="0">
                  <a:pos x="1562" y="1161"/>
                </a:cxn>
                <a:cxn ang="0">
                  <a:pos x="1659" y="1326"/>
                </a:cxn>
                <a:cxn ang="0">
                  <a:pos x="1759" y="1502"/>
                </a:cxn>
                <a:cxn ang="0">
                  <a:pos x="1864" y="1694"/>
                </a:cxn>
                <a:cxn ang="0">
                  <a:pos x="1973" y="1908"/>
                </a:cxn>
                <a:cxn ang="0">
                  <a:pos x="2042" y="2080"/>
                </a:cxn>
                <a:cxn ang="0">
                  <a:pos x="2081" y="2250"/>
                </a:cxn>
                <a:cxn ang="0">
                  <a:pos x="2094" y="2415"/>
                </a:cxn>
                <a:cxn ang="0">
                  <a:pos x="2081" y="2575"/>
                </a:cxn>
                <a:cxn ang="0">
                  <a:pos x="2045" y="2728"/>
                </a:cxn>
                <a:cxn ang="0">
                  <a:pos x="1987" y="2872"/>
                </a:cxn>
                <a:cxn ang="0">
                  <a:pos x="1910" y="3004"/>
                </a:cxn>
                <a:cxn ang="0">
                  <a:pos x="1814" y="3123"/>
                </a:cxn>
                <a:cxn ang="0">
                  <a:pos x="1702" y="3227"/>
                </a:cxn>
                <a:cxn ang="0">
                  <a:pos x="1575" y="3314"/>
                </a:cxn>
                <a:cxn ang="0">
                  <a:pos x="1437" y="3382"/>
                </a:cxn>
                <a:cxn ang="0">
                  <a:pos x="1287" y="3429"/>
                </a:cxn>
                <a:cxn ang="0">
                  <a:pos x="1129" y="3453"/>
                </a:cxn>
                <a:cxn ang="0">
                  <a:pos x="966" y="3453"/>
                </a:cxn>
                <a:cxn ang="0">
                  <a:pos x="808" y="3429"/>
                </a:cxn>
                <a:cxn ang="0">
                  <a:pos x="658" y="3382"/>
                </a:cxn>
                <a:cxn ang="0">
                  <a:pos x="519" y="3314"/>
                </a:cxn>
                <a:cxn ang="0">
                  <a:pos x="393" y="3227"/>
                </a:cxn>
                <a:cxn ang="0">
                  <a:pos x="281" y="3123"/>
                </a:cxn>
                <a:cxn ang="0">
                  <a:pos x="185" y="3004"/>
                </a:cxn>
                <a:cxn ang="0">
                  <a:pos x="108" y="2872"/>
                </a:cxn>
                <a:cxn ang="0">
                  <a:pos x="49" y="2728"/>
                </a:cxn>
                <a:cxn ang="0">
                  <a:pos x="14" y="2575"/>
                </a:cxn>
                <a:cxn ang="0">
                  <a:pos x="0" y="2415"/>
                </a:cxn>
                <a:cxn ang="0">
                  <a:pos x="3" y="2332"/>
                </a:cxn>
                <a:cxn ang="0">
                  <a:pos x="29" y="2165"/>
                </a:cxn>
                <a:cxn ang="0">
                  <a:pos x="84" y="1994"/>
                </a:cxn>
                <a:cxn ang="0">
                  <a:pos x="177" y="1798"/>
                </a:cxn>
                <a:cxn ang="0">
                  <a:pos x="285" y="1595"/>
                </a:cxn>
                <a:cxn ang="0">
                  <a:pos x="387" y="1412"/>
                </a:cxn>
                <a:cxn ang="0">
                  <a:pos x="486" y="1243"/>
                </a:cxn>
                <a:cxn ang="0">
                  <a:pos x="579" y="1082"/>
                </a:cxn>
                <a:cxn ang="0">
                  <a:pos x="669" y="925"/>
                </a:cxn>
                <a:cxn ang="0">
                  <a:pos x="753" y="766"/>
                </a:cxn>
                <a:cxn ang="0">
                  <a:pos x="833" y="599"/>
                </a:cxn>
                <a:cxn ang="0">
                  <a:pos x="909" y="419"/>
                </a:cxn>
                <a:cxn ang="0">
                  <a:pos x="981" y="221"/>
                </a:cxn>
                <a:cxn ang="0">
                  <a:pos x="1048" y="0"/>
                </a:cxn>
              </a:cxnLst>
              <a:rect l="0" t="0" r="r" b="b"/>
              <a:pathLst>
                <a:path w="2094" h="3456">
                  <a:moveTo>
                    <a:pt x="1048" y="0"/>
                  </a:moveTo>
                  <a:lnTo>
                    <a:pt x="1080" y="114"/>
                  </a:lnTo>
                  <a:lnTo>
                    <a:pt x="1114" y="221"/>
                  </a:lnTo>
                  <a:lnTo>
                    <a:pt x="1149" y="323"/>
                  </a:lnTo>
                  <a:lnTo>
                    <a:pt x="1186" y="419"/>
                  </a:lnTo>
                  <a:lnTo>
                    <a:pt x="1222" y="511"/>
                  </a:lnTo>
                  <a:lnTo>
                    <a:pt x="1261" y="599"/>
                  </a:lnTo>
                  <a:lnTo>
                    <a:pt x="1301" y="684"/>
                  </a:lnTo>
                  <a:lnTo>
                    <a:pt x="1342" y="766"/>
                  </a:lnTo>
                  <a:lnTo>
                    <a:pt x="1383" y="846"/>
                  </a:lnTo>
                  <a:lnTo>
                    <a:pt x="1426" y="925"/>
                  </a:lnTo>
                  <a:lnTo>
                    <a:pt x="1470" y="1003"/>
                  </a:lnTo>
                  <a:lnTo>
                    <a:pt x="1515" y="1082"/>
                  </a:lnTo>
                  <a:lnTo>
                    <a:pt x="1562" y="1161"/>
                  </a:lnTo>
                  <a:lnTo>
                    <a:pt x="1609" y="1243"/>
                  </a:lnTo>
                  <a:lnTo>
                    <a:pt x="1659" y="1326"/>
                  </a:lnTo>
                  <a:lnTo>
                    <a:pt x="1708" y="1412"/>
                  </a:lnTo>
                  <a:lnTo>
                    <a:pt x="1759" y="1502"/>
                  </a:lnTo>
                  <a:lnTo>
                    <a:pt x="1810" y="1595"/>
                  </a:lnTo>
                  <a:lnTo>
                    <a:pt x="1864" y="1694"/>
                  </a:lnTo>
                  <a:lnTo>
                    <a:pt x="1917" y="1798"/>
                  </a:lnTo>
                  <a:lnTo>
                    <a:pt x="1973" y="1908"/>
                  </a:lnTo>
                  <a:lnTo>
                    <a:pt x="2011" y="1994"/>
                  </a:lnTo>
                  <a:lnTo>
                    <a:pt x="2042" y="2080"/>
                  </a:lnTo>
                  <a:lnTo>
                    <a:pt x="2065" y="2165"/>
                  </a:lnTo>
                  <a:lnTo>
                    <a:pt x="2081" y="2250"/>
                  </a:lnTo>
                  <a:lnTo>
                    <a:pt x="2091" y="2332"/>
                  </a:lnTo>
                  <a:lnTo>
                    <a:pt x="2094" y="2415"/>
                  </a:lnTo>
                  <a:lnTo>
                    <a:pt x="2091" y="2496"/>
                  </a:lnTo>
                  <a:lnTo>
                    <a:pt x="2081" y="2575"/>
                  </a:lnTo>
                  <a:lnTo>
                    <a:pt x="2066" y="2653"/>
                  </a:lnTo>
                  <a:lnTo>
                    <a:pt x="2045" y="2728"/>
                  </a:lnTo>
                  <a:lnTo>
                    <a:pt x="2019" y="2801"/>
                  </a:lnTo>
                  <a:lnTo>
                    <a:pt x="1987" y="2872"/>
                  </a:lnTo>
                  <a:lnTo>
                    <a:pt x="1951" y="2939"/>
                  </a:lnTo>
                  <a:lnTo>
                    <a:pt x="1910" y="3004"/>
                  </a:lnTo>
                  <a:lnTo>
                    <a:pt x="1864" y="3064"/>
                  </a:lnTo>
                  <a:lnTo>
                    <a:pt x="1814" y="3123"/>
                  </a:lnTo>
                  <a:lnTo>
                    <a:pt x="1759" y="3176"/>
                  </a:lnTo>
                  <a:lnTo>
                    <a:pt x="1702" y="3227"/>
                  </a:lnTo>
                  <a:lnTo>
                    <a:pt x="1640" y="3272"/>
                  </a:lnTo>
                  <a:lnTo>
                    <a:pt x="1575" y="3314"/>
                  </a:lnTo>
                  <a:lnTo>
                    <a:pt x="1507" y="3349"/>
                  </a:lnTo>
                  <a:lnTo>
                    <a:pt x="1437" y="3382"/>
                  </a:lnTo>
                  <a:lnTo>
                    <a:pt x="1364" y="3408"/>
                  </a:lnTo>
                  <a:lnTo>
                    <a:pt x="1287" y="3429"/>
                  </a:lnTo>
                  <a:lnTo>
                    <a:pt x="1209" y="3443"/>
                  </a:lnTo>
                  <a:lnTo>
                    <a:pt x="1129" y="3453"/>
                  </a:lnTo>
                  <a:lnTo>
                    <a:pt x="1048" y="3456"/>
                  </a:lnTo>
                  <a:lnTo>
                    <a:pt x="966" y="3453"/>
                  </a:lnTo>
                  <a:lnTo>
                    <a:pt x="885" y="3443"/>
                  </a:lnTo>
                  <a:lnTo>
                    <a:pt x="808" y="3429"/>
                  </a:lnTo>
                  <a:lnTo>
                    <a:pt x="731" y="3408"/>
                  </a:lnTo>
                  <a:lnTo>
                    <a:pt x="658" y="3382"/>
                  </a:lnTo>
                  <a:lnTo>
                    <a:pt x="587" y="3349"/>
                  </a:lnTo>
                  <a:lnTo>
                    <a:pt x="519" y="3314"/>
                  </a:lnTo>
                  <a:lnTo>
                    <a:pt x="454" y="3272"/>
                  </a:lnTo>
                  <a:lnTo>
                    <a:pt x="393" y="3227"/>
                  </a:lnTo>
                  <a:lnTo>
                    <a:pt x="335" y="3176"/>
                  </a:lnTo>
                  <a:lnTo>
                    <a:pt x="281" y="3123"/>
                  </a:lnTo>
                  <a:lnTo>
                    <a:pt x="231" y="3064"/>
                  </a:lnTo>
                  <a:lnTo>
                    <a:pt x="185" y="3004"/>
                  </a:lnTo>
                  <a:lnTo>
                    <a:pt x="144" y="2939"/>
                  </a:lnTo>
                  <a:lnTo>
                    <a:pt x="108" y="2872"/>
                  </a:lnTo>
                  <a:lnTo>
                    <a:pt x="75" y="2801"/>
                  </a:lnTo>
                  <a:lnTo>
                    <a:pt x="49" y="2728"/>
                  </a:lnTo>
                  <a:lnTo>
                    <a:pt x="28" y="2653"/>
                  </a:lnTo>
                  <a:lnTo>
                    <a:pt x="14" y="2575"/>
                  </a:lnTo>
                  <a:lnTo>
                    <a:pt x="4" y="2496"/>
                  </a:lnTo>
                  <a:lnTo>
                    <a:pt x="0" y="2415"/>
                  </a:lnTo>
                  <a:lnTo>
                    <a:pt x="0" y="2415"/>
                  </a:lnTo>
                  <a:lnTo>
                    <a:pt x="3" y="2332"/>
                  </a:lnTo>
                  <a:lnTo>
                    <a:pt x="13" y="2250"/>
                  </a:lnTo>
                  <a:lnTo>
                    <a:pt x="29" y="2165"/>
                  </a:lnTo>
                  <a:lnTo>
                    <a:pt x="53" y="2080"/>
                  </a:lnTo>
                  <a:lnTo>
                    <a:pt x="84" y="1994"/>
                  </a:lnTo>
                  <a:lnTo>
                    <a:pt x="122" y="1908"/>
                  </a:lnTo>
                  <a:lnTo>
                    <a:pt x="177" y="1798"/>
                  </a:lnTo>
                  <a:lnTo>
                    <a:pt x="231" y="1694"/>
                  </a:lnTo>
                  <a:lnTo>
                    <a:pt x="285" y="1595"/>
                  </a:lnTo>
                  <a:lnTo>
                    <a:pt x="336" y="1502"/>
                  </a:lnTo>
                  <a:lnTo>
                    <a:pt x="387" y="1412"/>
                  </a:lnTo>
                  <a:lnTo>
                    <a:pt x="436" y="1326"/>
                  </a:lnTo>
                  <a:lnTo>
                    <a:pt x="486" y="1243"/>
                  </a:lnTo>
                  <a:lnTo>
                    <a:pt x="533" y="1161"/>
                  </a:lnTo>
                  <a:lnTo>
                    <a:pt x="579" y="1082"/>
                  </a:lnTo>
                  <a:lnTo>
                    <a:pt x="624" y="1003"/>
                  </a:lnTo>
                  <a:lnTo>
                    <a:pt x="669" y="925"/>
                  </a:lnTo>
                  <a:lnTo>
                    <a:pt x="712" y="846"/>
                  </a:lnTo>
                  <a:lnTo>
                    <a:pt x="753" y="766"/>
                  </a:lnTo>
                  <a:lnTo>
                    <a:pt x="794" y="684"/>
                  </a:lnTo>
                  <a:lnTo>
                    <a:pt x="833" y="599"/>
                  </a:lnTo>
                  <a:lnTo>
                    <a:pt x="872" y="511"/>
                  </a:lnTo>
                  <a:lnTo>
                    <a:pt x="909" y="419"/>
                  </a:lnTo>
                  <a:lnTo>
                    <a:pt x="946" y="323"/>
                  </a:lnTo>
                  <a:lnTo>
                    <a:pt x="981" y="221"/>
                  </a:lnTo>
                  <a:lnTo>
                    <a:pt x="1015" y="114"/>
                  </a:lnTo>
                  <a:lnTo>
                    <a:pt x="1048" y="0"/>
                  </a:lnTo>
                  <a:close/>
                </a:path>
              </a:pathLst>
            </a:custGeom>
            <a:solidFill>
              <a:srgbClr val="FFC000"/>
            </a:solidFill>
            <a:ln w="0">
              <a:noFill/>
              <a:prstDash val="solid"/>
              <a:round/>
              <a:headEnd/>
              <a:tailEnd/>
            </a:ln>
          </p:spPr>
          <p:txBody>
            <a:bodyPr/>
            <a:lstStyle/>
            <a:p>
              <a:endParaRPr lang="en-ZA" b="1" dirty="0">
                <a:solidFill>
                  <a:srgbClr val="002060"/>
                </a:solidFill>
              </a:endParaRPr>
            </a:p>
          </p:txBody>
        </p:sp>
        <p:sp>
          <p:nvSpPr>
            <p:cNvPr id="127" name="TextBox 21">
              <a:extLst>
                <a:ext uri="{FF2B5EF4-FFF2-40B4-BE49-F238E27FC236}">
                  <a16:creationId xmlns:a16="http://schemas.microsoft.com/office/drawing/2014/main" xmlns="" id="{43545F3E-7C72-4C2E-92CD-F31C55DF75F4}"/>
                </a:ext>
              </a:extLst>
            </p:cNvPr>
            <p:cNvSpPr txBox="1"/>
            <p:nvPr/>
          </p:nvSpPr>
          <p:spPr>
            <a:xfrm>
              <a:off x="624868" y="2524834"/>
              <a:ext cx="641537" cy="268284"/>
            </a:xfrm>
            <a:prstGeom prst="rect">
              <a:avLst/>
            </a:prstGeom>
            <a:noFill/>
          </p:spPr>
          <p:txBody>
            <a:bodyPr wrap="none" rtlCol="0">
              <a:spAutoFit/>
            </a:bodyPr>
            <a:lstStyle/>
            <a:p>
              <a:pPr algn="ctr"/>
              <a:r>
                <a:rPr lang="en-US" sz="1600" b="1" dirty="0">
                  <a:solidFill>
                    <a:srgbClr val="002060"/>
                  </a:solidFill>
                  <a:latin typeface="+mn-lt"/>
                </a:rPr>
                <a:t>Quand</a:t>
              </a:r>
              <a:endParaRPr lang="en-ZA" sz="1600" b="1" dirty="0">
                <a:solidFill>
                  <a:srgbClr val="002060"/>
                </a:solidFill>
                <a:latin typeface="+mn-lt"/>
              </a:endParaRPr>
            </a:p>
          </p:txBody>
        </p:sp>
      </p:grpSp>
      <p:grpSp>
        <p:nvGrpSpPr>
          <p:cNvPr id="128" name="Group 22">
            <a:extLst>
              <a:ext uri="{FF2B5EF4-FFF2-40B4-BE49-F238E27FC236}">
                <a16:creationId xmlns:a16="http://schemas.microsoft.com/office/drawing/2014/main" xmlns="" id="{5C1412B3-EC4B-445A-B00A-211BC14A29E1}"/>
              </a:ext>
            </a:extLst>
          </p:cNvPr>
          <p:cNvGrpSpPr/>
          <p:nvPr/>
        </p:nvGrpSpPr>
        <p:grpSpPr>
          <a:xfrm>
            <a:off x="10321424" y="280708"/>
            <a:ext cx="968212" cy="1551458"/>
            <a:chOff x="545911" y="1841309"/>
            <a:chExt cx="818865" cy="1229437"/>
          </a:xfrm>
        </p:grpSpPr>
        <p:sp>
          <p:nvSpPr>
            <p:cNvPr id="129" name="noun_project_0212.eps">
              <a:extLst>
                <a:ext uri="{FF2B5EF4-FFF2-40B4-BE49-F238E27FC236}">
                  <a16:creationId xmlns:a16="http://schemas.microsoft.com/office/drawing/2014/main" xmlns="" id="{315C459A-C590-4263-9ED9-A7BBB6D75774}"/>
                </a:ext>
              </a:extLst>
            </p:cNvPr>
            <p:cNvSpPr>
              <a:spLocks/>
            </p:cNvSpPr>
            <p:nvPr/>
          </p:nvSpPr>
          <p:spPr bwMode="auto">
            <a:xfrm>
              <a:off x="545911" y="1841309"/>
              <a:ext cx="818865" cy="1229437"/>
            </a:xfrm>
            <a:custGeom>
              <a:avLst/>
              <a:gdLst/>
              <a:ahLst/>
              <a:cxnLst>
                <a:cxn ang="0">
                  <a:pos x="1080" y="114"/>
                </a:cxn>
                <a:cxn ang="0">
                  <a:pos x="1149" y="323"/>
                </a:cxn>
                <a:cxn ang="0">
                  <a:pos x="1222" y="511"/>
                </a:cxn>
                <a:cxn ang="0">
                  <a:pos x="1301" y="684"/>
                </a:cxn>
                <a:cxn ang="0">
                  <a:pos x="1383" y="846"/>
                </a:cxn>
                <a:cxn ang="0">
                  <a:pos x="1470" y="1003"/>
                </a:cxn>
                <a:cxn ang="0">
                  <a:pos x="1562" y="1161"/>
                </a:cxn>
                <a:cxn ang="0">
                  <a:pos x="1659" y="1326"/>
                </a:cxn>
                <a:cxn ang="0">
                  <a:pos x="1759" y="1502"/>
                </a:cxn>
                <a:cxn ang="0">
                  <a:pos x="1864" y="1694"/>
                </a:cxn>
                <a:cxn ang="0">
                  <a:pos x="1973" y="1908"/>
                </a:cxn>
                <a:cxn ang="0">
                  <a:pos x="2042" y="2080"/>
                </a:cxn>
                <a:cxn ang="0">
                  <a:pos x="2081" y="2250"/>
                </a:cxn>
                <a:cxn ang="0">
                  <a:pos x="2094" y="2415"/>
                </a:cxn>
                <a:cxn ang="0">
                  <a:pos x="2081" y="2575"/>
                </a:cxn>
                <a:cxn ang="0">
                  <a:pos x="2045" y="2728"/>
                </a:cxn>
                <a:cxn ang="0">
                  <a:pos x="1987" y="2872"/>
                </a:cxn>
                <a:cxn ang="0">
                  <a:pos x="1910" y="3004"/>
                </a:cxn>
                <a:cxn ang="0">
                  <a:pos x="1814" y="3123"/>
                </a:cxn>
                <a:cxn ang="0">
                  <a:pos x="1702" y="3227"/>
                </a:cxn>
                <a:cxn ang="0">
                  <a:pos x="1575" y="3314"/>
                </a:cxn>
                <a:cxn ang="0">
                  <a:pos x="1437" y="3382"/>
                </a:cxn>
                <a:cxn ang="0">
                  <a:pos x="1287" y="3429"/>
                </a:cxn>
                <a:cxn ang="0">
                  <a:pos x="1129" y="3453"/>
                </a:cxn>
                <a:cxn ang="0">
                  <a:pos x="966" y="3453"/>
                </a:cxn>
                <a:cxn ang="0">
                  <a:pos x="808" y="3429"/>
                </a:cxn>
                <a:cxn ang="0">
                  <a:pos x="658" y="3382"/>
                </a:cxn>
                <a:cxn ang="0">
                  <a:pos x="519" y="3314"/>
                </a:cxn>
                <a:cxn ang="0">
                  <a:pos x="393" y="3227"/>
                </a:cxn>
                <a:cxn ang="0">
                  <a:pos x="281" y="3123"/>
                </a:cxn>
                <a:cxn ang="0">
                  <a:pos x="185" y="3004"/>
                </a:cxn>
                <a:cxn ang="0">
                  <a:pos x="108" y="2872"/>
                </a:cxn>
                <a:cxn ang="0">
                  <a:pos x="49" y="2728"/>
                </a:cxn>
                <a:cxn ang="0">
                  <a:pos x="14" y="2575"/>
                </a:cxn>
                <a:cxn ang="0">
                  <a:pos x="0" y="2415"/>
                </a:cxn>
                <a:cxn ang="0">
                  <a:pos x="3" y="2332"/>
                </a:cxn>
                <a:cxn ang="0">
                  <a:pos x="29" y="2165"/>
                </a:cxn>
                <a:cxn ang="0">
                  <a:pos x="84" y="1994"/>
                </a:cxn>
                <a:cxn ang="0">
                  <a:pos x="177" y="1798"/>
                </a:cxn>
                <a:cxn ang="0">
                  <a:pos x="285" y="1595"/>
                </a:cxn>
                <a:cxn ang="0">
                  <a:pos x="387" y="1412"/>
                </a:cxn>
                <a:cxn ang="0">
                  <a:pos x="486" y="1243"/>
                </a:cxn>
                <a:cxn ang="0">
                  <a:pos x="579" y="1082"/>
                </a:cxn>
                <a:cxn ang="0">
                  <a:pos x="669" y="925"/>
                </a:cxn>
                <a:cxn ang="0">
                  <a:pos x="753" y="766"/>
                </a:cxn>
                <a:cxn ang="0">
                  <a:pos x="833" y="599"/>
                </a:cxn>
                <a:cxn ang="0">
                  <a:pos x="909" y="419"/>
                </a:cxn>
                <a:cxn ang="0">
                  <a:pos x="981" y="221"/>
                </a:cxn>
                <a:cxn ang="0">
                  <a:pos x="1048" y="0"/>
                </a:cxn>
              </a:cxnLst>
              <a:rect l="0" t="0" r="r" b="b"/>
              <a:pathLst>
                <a:path w="2094" h="3456">
                  <a:moveTo>
                    <a:pt x="1048" y="0"/>
                  </a:moveTo>
                  <a:lnTo>
                    <a:pt x="1080" y="114"/>
                  </a:lnTo>
                  <a:lnTo>
                    <a:pt x="1114" y="221"/>
                  </a:lnTo>
                  <a:lnTo>
                    <a:pt x="1149" y="323"/>
                  </a:lnTo>
                  <a:lnTo>
                    <a:pt x="1186" y="419"/>
                  </a:lnTo>
                  <a:lnTo>
                    <a:pt x="1222" y="511"/>
                  </a:lnTo>
                  <a:lnTo>
                    <a:pt x="1261" y="599"/>
                  </a:lnTo>
                  <a:lnTo>
                    <a:pt x="1301" y="684"/>
                  </a:lnTo>
                  <a:lnTo>
                    <a:pt x="1342" y="766"/>
                  </a:lnTo>
                  <a:lnTo>
                    <a:pt x="1383" y="846"/>
                  </a:lnTo>
                  <a:lnTo>
                    <a:pt x="1426" y="925"/>
                  </a:lnTo>
                  <a:lnTo>
                    <a:pt x="1470" y="1003"/>
                  </a:lnTo>
                  <a:lnTo>
                    <a:pt x="1515" y="1082"/>
                  </a:lnTo>
                  <a:lnTo>
                    <a:pt x="1562" y="1161"/>
                  </a:lnTo>
                  <a:lnTo>
                    <a:pt x="1609" y="1243"/>
                  </a:lnTo>
                  <a:lnTo>
                    <a:pt x="1659" y="1326"/>
                  </a:lnTo>
                  <a:lnTo>
                    <a:pt x="1708" y="1412"/>
                  </a:lnTo>
                  <a:lnTo>
                    <a:pt x="1759" y="1502"/>
                  </a:lnTo>
                  <a:lnTo>
                    <a:pt x="1810" y="1595"/>
                  </a:lnTo>
                  <a:lnTo>
                    <a:pt x="1864" y="1694"/>
                  </a:lnTo>
                  <a:lnTo>
                    <a:pt x="1917" y="1798"/>
                  </a:lnTo>
                  <a:lnTo>
                    <a:pt x="1973" y="1908"/>
                  </a:lnTo>
                  <a:lnTo>
                    <a:pt x="2011" y="1994"/>
                  </a:lnTo>
                  <a:lnTo>
                    <a:pt x="2042" y="2080"/>
                  </a:lnTo>
                  <a:lnTo>
                    <a:pt x="2065" y="2165"/>
                  </a:lnTo>
                  <a:lnTo>
                    <a:pt x="2081" y="2250"/>
                  </a:lnTo>
                  <a:lnTo>
                    <a:pt x="2091" y="2332"/>
                  </a:lnTo>
                  <a:lnTo>
                    <a:pt x="2094" y="2415"/>
                  </a:lnTo>
                  <a:lnTo>
                    <a:pt x="2091" y="2496"/>
                  </a:lnTo>
                  <a:lnTo>
                    <a:pt x="2081" y="2575"/>
                  </a:lnTo>
                  <a:lnTo>
                    <a:pt x="2066" y="2653"/>
                  </a:lnTo>
                  <a:lnTo>
                    <a:pt x="2045" y="2728"/>
                  </a:lnTo>
                  <a:lnTo>
                    <a:pt x="2019" y="2801"/>
                  </a:lnTo>
                  <a:lnTo>
                    <a:pt x="1987" y="2872"/>
                  </a:lnTo>
                  <a:lnTo>
                    <a:pt x="1951" y="2939"/>
                  </a:lnTo>
                  <a:lnTo>
                    <a:pt x="1910" y="3004"/>
                  </a:lnTo>
                  <a:lnTo>
                    <a:pt x="1864" y="3064"/>
                  </a:lnTo>
                  <a:lnTo>
                    <a:pt x="1814" y="3123"/>
                  </a:lnTo>
                  <a:lnTo>
                    <a:pt x="1759" y="3176"/>
                  </a:lnTo>
                  <a:lnTo>
                    <a:pt x="1702" y="3227"/>
                  </a:lnTo>
                  <a:lnTo>
                    <a:pt x="1640" y="3272"/>
                  </a:lnTo>
                  <a:lnTo>
                    <a:pt x="1575" y="3314"/>
                  </a:lnTo>
                  <a:lnTo>
                    <a:pt x="1507" y="3349"/>
                  </a:lnTo>
                  <a:lnTo>
                    <a:pt x="1437" y="3382"/>
                  </a:lnTo>
                  <a:lnTo>
                    <a:pt x="1364" y="3408"/>
                  </a:lnTo>
                  <a:lnTo>
                    <a:pt x="1287" y="3429"/>
                  </a:lnTo>
                  <a:lnTo>
                    <a:pt x="1209" y="3443"/>
                  </a:lnTo>
                  <a:lnTo>
                    <a:pt x="1129" y="3453"/>
                  </a:lnTo>
                  <a:lnTo>
                    <a:pt x="1048" y="3456"/>
                  </a:lnTo>
                  <a:lnTo>
                    <a:pt x="966" y="3453"/>
                  </a:lnTo>
                  <a:lnTo>
                    <a:pt x="885" y="3443"/>
                  </a:lnTo>
                  <a:lnTo>
                    <a:pt x="808" y="3429"/>
                  </a:lnTo>
                  <a:lnTo>
                    <a:pt x="731" y="3408"/>
                  </a:lnTo>
                  <a:lnTo>
                    <a:pt x="658" y="3382"/>
                  </a:lnTo>
                  <a:lnTo>
                    <a:pt x="587" y="3349"/>
                  </a:lnTo>
                  <a:lnTo>
                    <a:pt x="519" y="3314"/>
                  </a:lnTo>
                  <a:lnTo>
                    <a:pt x="454" y="3272"/>
                  </a:lnTo>
                  <a:lnTo>
                    <a:pt x="393" y="3227"/>
                  </a:lnTo>
                  <a:lnTo>
                    <a:pt x="335" y="3176"/>
                  </a:lnTo>
                  <a:lnTo>
                    <a:pt x="281" y="3123"/>
                  </a:lnTo>
                  <a:lnTo>
                    <a:pt x="231" y="3064"/>
                  </a:lnTo>
                  <a:lnTo>
                    <a:pt x="185" y="3004"/>
                  </a:lnTo>
                  <a:lnTo>
                    <a:pt x="144" y="2939"/>
                  </a:lnTo>
                  <a:lnTo>
                    <a:pt x="108" y="2872"/>
                  </a:lnTo>
                  <a:lnTo>
                    <a:pt x="75" y="2801"/>
                  </a:lnTo>
                  <a:lnTo>
                    <a:pt x="49" y="2728"/>
                  </a:lnTo>
                  <a:lnTo>
                    <a:pt x="28" y="2653"/>
                  </a:lnTo>
                  <a:lnTo>
                    <a:pt x="14" y="2575"/>
                  </a:lnTo>
                  <a:lnTo>
                    <a:pt x="4" y="2496"/>
                  </a:lnTo>
                  <a:lnTo>
                    <a:pt x="0" y="2415"/>
                  </a:lnTo>
                  <a:lnTo>
                    <a:pt x="0" y="2415"/>
                  </a:lnTo>
                  <a:lnTo>
                    <a:pt x="3" y="2332"/>
                  </a:lnTo>
                  <a:lnTo>
                    <a:pt x="13" y="2250"/>
                  </a:lnTo>
                  <a:lnTo>
                    <a:pt x="29" y="2165"/>
                  </a:lnTo>
                  <a:lnTo>
                    <a:pt x="53" y="2080"/>
                  </a:lnTo>
                  <a:lnTo>
                    <a:pt x="84" y="1994"/>
                  </a:lnTo>
                  <a:lnTo>
                    <a:pt x="122" y="1908"/>
                  </a:lnTo>
                  <a:lnTo>
                    <a:pt x="177" y="1798"/>
                  </a:lnTo>
                  <a:lnTo>
                    <a:pt x="231" y="1694"/>
                  </a:lnTo>
                  <a:lnTo>
                    <a:pt x="285" y="1595"/>
                  </a:lnTo>
                  <a:lnTo>
                    <a:pt x="336" y="1502"/>
                  </a:lnTo>
                  <a:lnTo>
                    <a:pt x="387" y="1412"/>
                  </a:lnTo>
                  <a:lnTo>
                    <a:pt x="436" y="1326"/>
                  </a:lnTo>
                  <a:lnTo>
                    <a:pt x="486" y="1243"/>
                  </a:lnTo>
                  <a:lnTo>
                    <a:pt x="533" y="1161"/>
                  </a:lnTo>
                  <a:lnTo>
                    <a:pt x="579" y="1082"/>
                  </a:lnTo>
                  <a:lnTo>
                    <a:pt x="624" y="1003"/>
                  </a:lnTo>
                  <a:lnTo>
                    <a:pt x="669" y="925"/>
                  </a:lnTo>
                  <a:lnTo>
                    <a:pt x="712" y="846"/>
                  </a:lnTo>
                  <a:lnTo>
                    <a:pt x="753" y="766"/>
                  </a:lnTo>
                  <a:lnTo>
                    <a:pt x="794" y="684"/>
                  </a:lnTo>
                  <a:lnTo>
                    <a:pt x="833" y="599"/>
                  </a:lnTo>
                  <a:lnTo>
                    <a:pt x="872" y="511"/>
                  </a:lnTo>
                  <a:lnTo>
                    <a:pt x="909" y="419"/>
                  </a:lnTo>
                  <a:lnTo>
                    <a:pt x="946" y="323"/>
                  </a:lnTo>
                  <a:lnTo>
                    <a:pt x="981" y="221"/>
                  </a:lnTo>
                  <a:lnTo>
                    <a:pt x="1015" y="114"/>
                  </a:lnTo>
                  <a:lnTo>
                    <a:pt x="1048" y="0"/>
                  </a:lnTo>
                  <a:close/>
                </a:path>
              </a:pathLst>
            </a:custGeom>
            <a:solidFill>
              <a:srgbClr val="FFC000"/>
            </a:solidFill>
            <a:ln w="0">
              <a:noFill/>
              <a:prstDash val="solid"/>
              <a:round/>
              <a:headEnd/>
              <a:tailEnd/>
            </a:ln>
          </p:spPr>
          <p:txBody>
            <a:bodyPr/>
            <a:lstStyle/>
            <a:p>
              <a:endParaRPr lang="en-ZA" b="1" dirty="0">
                <a:solidFill>
                  <a:srgbClr val="002060"/>
                </a:solidFill>
              </a:endParaRPr>
            </a:p>
          </p:txBody>
        </p:sp>
        <p:sp>
          <p:nvSpPr>
            <p:cNvPr id="130" name="TextBox 24">
              <a:extLst>
                <a:ext uri="{FF2B5EF4-FFF2-40B4-BE49-F238E27FC236}">
                  <a16:creationId xmlns:a16="http://schemas.microsoft.com/office/drawing/2014/main" xmlns="" id="{3BEEC628-FA00-4293-B4AA-3AB798C6384B}"/>
                </a:ext>
              </a:extLst>
            </p:cNvPr>
            <p:cNvSpPr txBox="1"/>
            <p:nvPr/>
          </p:nvSpPr>
          <p:spPr>
            <a:xfrm>
              <a:off x="775447" y="2524834"/>
              <a:ext cx="367676" cy="268284"/>
            </a:xfrm>
            <a:prstGeom prst="rect">
              <a:avLst/>
            </a:prstGeom>
            <a:noFill/>
          </p:spPr>
          <p:txBody>
            <a:bodyPr wrap="none" rtlCol="0">
              <a:spAutoFit/>
            </a:bodyPr>
            <a:lstStyle/>
            <a:p>
              <a:pPr algn="ctr"/>
              <a:r>
                <a:rPr lang="en-US" sz="1600" b="1" dirty="0">
                  <a:solidFill>
                    <a:srgbClr val="002060"/>
                  </a:solidFill>
                  <a:latin typeface="+mn-lt"/>
                </a:rPr>
                <a:t>Où</a:t>
              </a:r>
              <a:endParaRPr lang="en-ZA" sz="1600" b="1" dirty="0">
                <a:solidFill>
                  <a:srgbClr val="002060"/>
                </a:solidFill>
                <a:latin typeface="+mn-lt"/>
              </a:endParaRPr>
            </a:p>
          </p:txBody>
        </p:sp>
      </p:grpSp>
      <p:grpSp>
        <p:nvGrpSpPr>
          <p:cNvPr id="131" name="Group 25">
            <a:extLst>
              <a:ext uri="{FF2B5EF4-FFF2-40B4-BE49-F238E27FC236}">
                <a16:creationId xmlns:a16="http://schemas.microsoft.com/office/drawing/2014/main" xmlns="" id="{379B689E-8C29-4DC8-9CB6-269B36ABC2E2}"/>
              </a:ext>
            </a:extLst>
          </p:cNvPr>
          <p:cNvGrpSpPr/>
          <p:nvPr/>
        </p:nvGrpSpPr>
        <p:grpSpPr>
          <a:xfrm>
            <a:off x="11114174" y="827020"/>
            <a:ext cx="977735" cy="1551458"/>
            <a:chOff x="537857" y="1841309"/>
            <a:chExt cx="826919" cy="1229437"/>
          </a:xfrm>
        </p:grpSpPr>
        <p:sp>
          <p:nvSpPr>
            <p:cNvPr id="132" name="noun_project_0212.eps">
              <a:extLst>
                <a:ext uri="{FF2B5EF4-FFF2-40B4-BE49-F238E27FC236}">
                  <a16:creationId xmlns:a16="http://schemas.microsoft.com/office/drawing/2014/main" xmlns="" id="{478CB8AE-68A2-49EF-B9A6-3A8E39EF2A61}"/>
                </a:ext>
              </a:extLst>
            </p:cNvPr>
            <p:cNvSpPr>
              <a:spLocks/>
            </p:cNvSpPr>
            <p:nvPr/>
          </p:nvSpPr>
          <p:spPr bwMode="auto">
            <a:xfrm>
              <a:off x="545911" y="1841309"/>
              <a:ext cx="818865" cy="1229437"/>
            </a:xfrm>
            <a:custGeom>
              <a:avLst/>
              <a:gdLst/>
              <a:ahLst/>
              <a:cxnLst>
                <a:cxn ang="0">
                  <a:pos x="1080" y="114"/>
                </a:cxn>
                <a:cxn ang="0">
                  <a:pos x="1149" y="323"/>
                </a:cxn>
                <a:cxn ang="0">
                  <a:pos x="1222" y="511"/>
                </a:cxn>
                <a:cxn ang="0">
                  <a:pos x="1301" y="684"/>
                </a:cxn>
                <a:cxn ang="0">
                  <a:pos x="1383" y="846"/>
                </a:cxn>
                <a:cxn ang="0">
                  <a:pos x="1470" y="1003"/>
                </a:cxn>
                <a:cxn ang="0">
                  <a:pos x="1562" y="1161"/>
                </a:cxn>
                <a:cxn ang="0">
                  <a:pos x="1659" y="1326"/>
                </a:cxn>
                <a:cxn ang="0">
                  <a:pos x="1759" y="1502"/>
                </a:cxn>
                <a:cxn ang="0">
                  <a:pos x="1864" y="1694"/>
                </a:cxn>
                <a:cxn ang="0">
                  <a:pos x="1973" y="1908"/>
                </a:cxn>
                <a:cxn ang="0">
                  <a:pos x="2042" y="2080"/>
                </a:cxn>
                <a:cxn ang="0">
                  <a:pos x="2081" y="2250"/>
                </a:cxn>
                <a:cxn ang="0">
                  <a:pos x="2094" y="2415"/>
                </a:cxn>
                <a:cxn ang="0">
                  <a:pos x="2081" y="2575"/>
                </a:cxn>
                <a:cxn ang="0">
                  <a:pos x="2045" y="2728"/>
                </a:cxn>
                <a:cxn ang="0">
                  <a:pos x="1987" y="2872"/>
                </a:cxn>
                <a:cxn ang="0">
                  <a:pos x="1910" y="3004"/>
                </a:cxn>
                <a:cxn ang="0">
                  <a:pos x="1814" y="3123"/>
                </a:cxn>
                <a:cxn ang="0">
                  <a:pos x="1702" y="3227"/>
                </a:cxn>
                <a:cxn ang="0">
                  <a:pos x="1575" y="3314"/>
                </a:cxn>
                <a:cxn ang="0">
                  <a:pos x="1437" y="3382"/>
                </a:cxn>
                <a:cxn ang="0">
                  <a:pos x="1287" y="3429"/>
                </a:cxn>
                <a:cxn ang="0">
                  <a:pos x="1129" y="3453"/>
                </a:cxn>
                <a:cxn ang="0">
                  <a:pos x="966" y="3453"/>
                </a:cxn>
                <a:cxn ang="0">
                  <a:pos x="808" y="3429"/>
                </a:cxn>
                <a:cxn ang="0">
                  <a:pos x="658" y="3382"/>
                </a:cxn>
                <a:cxn ang="0">
                  <a:pos x="519" y="3314"/>
                </a:cxn>
                <a:cxn ang="0">
                  <a:pos x="393" y="3227"/>
                </a:cxn>
                <a:cxn ang="0">
                  <a:pos x="281" y="3123"/>
                </a:cxn>
                <a:cxn ang="0">
                  <a:pos x="185" y="3004"/>
                </a:cxn>
                <a:cxn ang="0">
                  <a:pos x="108" y="2872"/>
                </a:cxn>
                <a:cxn ang="0">
                  <a:pos x="49" y="2728"/>
                </a:cxn>
                <a:cxn ang="0">
                  <a:pos x="14" y="2575"/>
                </a:cxn>
                <a:cxn ang="0">
                  <a:pos x="0" y="2415"/>
                </a:cxn>
                <a:cxn ang="0">
                  <a:pos x="3" y="2332"/>
                </a:cxn>
                <a:cxn ang="0">
                  <a:pos x="29" y="2165"/>
                </a:cxn>
                <a:cxn ang="0">
                  <a:pos x="84" y="1994"/>
                </a:cxn>
                <a:cxn ang="0">
                  <a:pos x="177" y="1798"/>
                </a:cxn>
                <a:cxn ang="0">
                  <a:pos x="285" y="1595"/>
                </a:cxn>
                <a:cxn ang="0">
                  <a:pos x="387" y="1412"/>
                </a:cxn>
                <a:cxn ang="0">
                  <a:pos x="486" y="1243"/>
                </a:cxn>
                <a:cxn ang="0">
                  <a:pos x="579" y="1082"/>
                </a:cxn>
                <a:cxn ang="0">
                  <a:pos x="669" y="925"/>
                </a:cxn>
                <a:cxn ang="0">
                  <a:pos x="753" y="766"/>
                </a:cxn>
                <a:cxn ang="0">
                  <a:pos x="833" y="599"/>
                </a:cxn>
                <a:cxn ang="0">
                  <a:pos x="909" y="419"/>
                </a:cxn>
                <a:cxn ang="0">
                  <a:pos x="981" y="221"/>
                </a:cxn>
                <a:cxn ang="0">
                  <a:pos x="1048" y="0"/>
                </a:cxn>
              </a:cxnLst>
              <a:rect l="0" t="0" r="r" b="b"/>
              <a:pathLst>
                <a:path w="2094" h="3456">
                  <a:moveTo>
                    <a:pt x="1048" y="0"/>
                  </a:moveTo>
                  <a:lnTo>
                    <a:pt x="1080" y="114"/>
                  </a:lnTo>
                  <a:lnTo>
                    <a:pt x="1114" y="221"/>
                  </a:lnTo>
                  <a:lnTo>
                    <a:pt x="1149" y="323"/>
                  </a:lnTo>
                  <a:lnTo>
                    <a:pt x="1186" y="419"/>
                  </a:lnTo>
                  <a:lnTo>
                    <a:pt x="1222" y="511"/>
                  </a:lnTo>
                  <a:lnTo>
                    <a:pt x="1261" y="599"/>
                  </a:lnTo>
                  <a:lnTo>
                    <a:pt x="1301" y="684"/>
                  </a:lnTo>
                  <a:lnTo>
                    <a:pt x="1342" y="766"/>
                  </a:lnTo>
                  <a:lnTo>
                    <a:pt x="1383" y="846"/>
                  </a:lnTo>
                  <a:lnTo>
                    <a:pt x="1426" y="925"/>
                  </a:lnTo>
                  <a:lnTo>
                    <a:pt x="1470" y="1003"/>
                  </a:lnTo>
                  <a:lnTo>
                    <a:pt x="1515" y="1082"/>
                  </a:lnTo>
                  <a:lnTo>
                    <a:pt x="1562" y="1161"/>
                  </a:lnTo>
                  <a:lnTo>
                    <a:pt x="1609" y="1243"/>
                  </a:lnTo>
                  <a:lnTo>
                    <a:pt x="1659" y="1326"/>
                  </a:lnTo>
                  <a:lnTo>
                    <a:pt x="1708" y="1412"/>
                  </a:lnTo>
                  <a:lnTo>
                    <a:pt x="1759" y="1502"/>
                  </a:lnTo>
                  <a:lnTo>
                    <a:pt x="1810" y="1595"/>
                  </a:lnTo>
                  <a:lnTo>
                    <a:pt x="1864" y="1694"/>
                  </a:lnTo>
                  <a:lnTo>
                    <a:pt x="1917" y="1798"/>
                  </a:lnTo>
                  <a:lnTo>
                    <a:pt x="1973" y="1908"/>
                  </a:lnTo>
                  <a:lnTo>
                    <a:pt x="2011" y="1994"/>
                  </a:lnTo>
                  <a:lnTo>
                    <a:pt x="2042" y="2080"/>
                  </a:lnTo>
                  <a:lnTo>
                    <a:pt x="2065" y="2165"/>
                  </a:lnTo>
                  <a:lnTo>
                    <a:pt x="2081" y="2250"/>
                  </a:lnTo>
                  <a:lnTo>
                    <a:pt x="2091" y="2332"/>
                  </a:lnTo>
                  <a:lnTo>
                    <a:pt x="2094" y="2415"/>
                  </a:lnTo>
                  <a:lnTo>
                    <a:pt x="2091" y="2496"/>
                  </a:lnTo>
                  <a:lnTo>
                    <a:pt x="2081" y="2575"/>
                  </a:lnTo>
                  <a:lnTo>
                    <a:pt x="2066" y="2653"/>
                  </a:lnTo>
                  <a:lnTo>
                    <a:pt x="2045" y="2728"/>
                  </a:lnTo>
                  <a:lnTo>
                    <a:pt x="2019" y="2801"/>
                  </a:lnTo>
                  <a:lnTo>
                    <a:pt x="1987" y="2872"/>
                  </a:lnTo>
                  <a:lnTo>
                    <a:pt x="1951" y="2939"/>
                  </a:lnTo>
                  <a:lnTo>
                    <a:pt x="1910" y="3004"/>
                  </a:lnTo>
                  <a:lnTo>
                    <a:pt x="1864" y="3064"/>
                  </a:lnTo>
                  <a:lnTo>
                    <a:pt x="1814" y="3123"/>
                  </a:lnTo>
                  <a:lnTo>
                    <a:pt x="1759" y="3176"/>
                  </a:lnTo>
                  <a:lnTo>
                    <a:pt x="1702" y="3227"/>
                  </a:lnTo>
                  <a:lnTo>
                    <a:pt x="1640" y="3272"/>
                  </a:lnTo>
                  <a:lnTo>
                    <a:pt x="1575" y="3314"/>
                  </a:lnTo>
                  <a:lnTo>
                    <a:pt x="1507" y="3349"/>
                  </a:lnTo>
                  <a:lnTo>
                    <a:pt x="1437" y="3382"/>
                  </a:lnTo>
                  <a:lnTo>
                    <a:pt x="1364" y="3408"/>
                  </a:lnTo>
                  <a:lnTo>
                    <a:pt x="1287" y="3429"/>
                  </a:lnTo>
                  <a:lnTo>
                    <a:pt x="1209" y="3443"/>
                  </a:lnTo>
                  <a:lnTo>
                    <a:pt x="1129" y="3453"/>
                  </a:lnTo>
                  <a:lnTo>
                    <a:pt x="1048" y="3456"/>
                  </a:lnTo>
                  <a:lnTo>
                    <a:pt x="966" y="3453"/>
                  </a:lnTo>
                  <a:lnTo>
                    <a:pt x="885" y="3443"/>
                  </a:lnTo>
                  <a:lnTo>
                    <a:pt x="808" y="3429"/>
                  </a:lnTo>
                  <a:lnTo>
                    <a:pt x="731" y="3408"/>
                  </a:lnTo>
                  <a:lnTo>
                    <a:pt x="658" y="3382"/>
                  </a:lnTo>
                  <a:lnTo>
                    <a:pt x="587" y="3349"/>
                  </a:lnTo>
                  <a:lnTo>
                    <a:pt x="519" y="3314"/>
                  </a:lnTo>
                  <a:lnTo>
                    <a:pt x="454" y="3272"/>
                  </a:lnTo>
                  <a:lnTo>
                    <a:pt x="393" y="3227"/>
                  </a:lnTo>
                  <a:lnTo>
                    <a:pt x="335" y="3176"/>
                  </a:lnTo>
                  <a:lnTo>
                    <a:pt x="281" y="3123"/>
                  </a:lnTo>
                  <a:lnTo>
                    <a:pt x="231" y="3064"/>
                  </a:lnTo>
                  <a:lnTo>
                    <a:pt x="185" y="3004"/>
                  </a:lnTo>
                  <a:lnTo>
                    <a:pt x="144" y="2939"/>
                  </a:lnTo>
                  <a:lnTo>
                    <a:pt x="108" y="2872"/>
                  </a:lnTo>
                  <a:lnTo>
                    <a:pt x="75" y="2801"/>
                  </a:lnTo>
                  <a:lnTo>
                    <a:pt x="49" y="2728"/>
                  </a:lnTo>
                  <a:lnTo>
                    <a:pt x="28" y="2653"/>
                  </a:lnTo>
                  <a:lnTo>
                    <a:pt x="14" y="2575"/>
                  </a:lnTo>
                  <a:lnTo>
                    <a:pt x="4" y="2496"/>
                  </a:lnTo>
                  <a:lnTo>
                    <a:pt x="0" y="2415"/>
                  </a:lnTo>
                  <a:lnTo>
                    <a:pt x="0" y="2415"/>
                  </a:lnTo>
                  <a:lnTo>
                    <a:pt x="3" y="2332"/>
                  </a:lnTo>
                  <a:lnTo>
                    <a:pt x="13" y="2250"/>
                  </a:lnTo>
                  <a:lnTo>
                    <a:pt x="29" y="2165"/>
                  </a:lnTo>
                  <a:lnTo>
                    <a:pt x="53" y="2080"/>
                  </a:lnTo>
                  <a:lnTo>
                    <a:pt x="84" y="1994"/>
                  </a:lnTo>
                  <a:lnTo>
                    <a:pt x="122" y="1908"/>
                  </a:lnTo>
                  <a:lnTo>
                    <a:pt x="177" y="1798"/>
                  </a:lnTo>
                  <a:lnTo>
                    <a:pt x="231" y="1694"/>
                  </a:lnTo>
                  <a:lnTo>
                    <a:pt x="285" y="1595"/>
                  </a:lnTo>
                  <a:lnTo>
                    <a:pt x="336" y="1502"/>
                  </a:lnTo>
                  <a:lnTo>
                    <a:pt x="387" y="1412"/>
                  </a:lnTo>
                  <a:lnTo>
                    <a:pt x="436" y="1326"/>
                  </a:lnTo>
                  <a:lnTo>
                    <a:pt x="486" y="1243"/>
                  </a:lnTo>
                  <a:lnTo>
                    <a:pt x="533" y="1161"/>
                  </a:lnTo>
                  <a:lnTo>
                    <a:pt x="579" y="1082"/>
                  </a:lnTo>
                  <a:lnTo>
                    <a:pt x="624" y="1003"/>
                  </a:lnTo>
                  <a:lnTo>
                    <a:pt x="669" y="925"/>
                  </a:lnTo>
                  <a:lnTo>
                    <a:pt x="712" y="846"/>
                  </a:lnTo>
                  <a:lnTo>
                    <a:pt x="753" y="766"/>
                  </a:lnTo>
                  <a:lnTo>
                    <a:pt x="794" y="684"/>
                  </a:lnTo>
                  <a:lnTo>
                    <a:pt x="833" y="599"/>
                  </a:lnTo>
                  <a:lnTo>
                    <a:pt x="872" y="511"/>
                  </a:lnTo>
                  <a:lnTo>
                    <a:pt x="909" y="419"/>
                  </a:lnTo>
                  <a:lnTo>
                    <a:pt x="946" y="323"/>
                  </a:lnTo>
                  <a:lnTo>
                    <a:pt x="981" y="221"/>
                  </a:lnTo>
                  <a:lnTo>
                    <a:pt x="1015" y="114"/>
                  </a:lnTo>
                  <a:lnTo>
                    <a:pt x="1048" y="0"/>
                  </a:lnTo>
                  <a:close/>
                </a:path>
              </a:pathLst>
            </a:custGeom>
            <a:solidFill>
              <a:srgbClr val="00B0F0"/>
            </a:solidFill>
            <a:ln w="0">
              <a:noFill/>
              <a:prstDash val="solid"/>
              <a:round/>
              <a:headEnd/>
              <a:tailEnd/>
            </a:ln>
          </p:spPr>
          <p:txBody>
            <a:bodyPr/>
            <a:lstStyle/>
            <a:p>
              <a:endParaRPr lang="en-ZA" b="1" dirty="0">
                <a:solidFill>
                  <a:srgbClr val="002060"/>
                </a:solidFill>
              </a:endParaRPr>
            </a:p>
          </p:txBody>
        </p:sp>
        <p:sp>
          <p:nvSpPr>
            <p:cNvPr id="133" name="TextBox 27">
              <a:extLst>
                <a:ext uri="{FF2B5EF4-FFF2-40B4-BE49-F238E27FC236}">
                  <a16:creationId xmlns:a16="http://schemas.microsoft.com/office/drawing/2014/main" xmlns="" id="{C7BB31E5-428F-4275-AFDA-518818573F2D}"/>
                </a:ext>
              </a:extLst>
            </p:cNvPr>
            <p:cNvSpPr txBox="1"/>
            <p:nvPr/>
          </p:nvSpPr>
          <p:spPr>
            <a:xfrm>
              <a:off x="537857" y="2524834"/>
              <a:ext cx="815559" cy="268284"/>
            </a:xfrm>
            <a:prstGeom prst="rect">
              <a:avLst/>
            </a:prstGeom>
            <a:noFill/>
          </p:spPr>
          <p:txBody>
            <a:bodyPr wrap="none" rtlCol="0">
              <a:spAutoFit/>
            </a:bodyPr>
            <a:lstStyle/>
            <a:p>
              <a:pPr algn="ctr"/>
              <a:r>
                <a:rPr lang="en-US" sz="1600" b="1" dirty="0">
                  <a:solidFill>
                    <a:srgbClr val="002060"/>
                  </a:solidFill>
                  <a:latin typeface="+mn-lt"/>
                </a:rPr>
                <a:t>Pourquoi</a:t>
              </a:r>
              <a:endParaRPr lang="en-ZA" sz="1600" b="1" dirty="0">
                <a:solidFill>
                  <a:srgbClr val="002060"/>
                </a:solidFill>
                <a:latin typeface="+mn-lt"/>
              </a:endParaRPr>
            </a:p>
          </p:txBody>
        </p:sp>
      </p:grpSp>
      <p:sp>
        <p:nvSpPr>
          <p:cNvPr id="134" name="Rectangle 133">
            <a:extLst>
              <a:ext uri="{FF2B5EF4-FFF2-40B4-BE49-F238E27FC236}">
                <a16:creationId xmlns:a16="http://schemas.microsoft.com/office/drawing/2014/main" xmlns="" id="{EF13F191-2175-4A23-949A-A454A8FCD5D6}"/>
              </a:ext>
            </a:extLst>
          </p:cNvPr>
          <p:cNvSpPr/>
          <p:nvPr/>
        </p:nvSpPr>
        <p:spPr>
          <a:xfrm>
            <a:off x="318040" y="28351"/>
            <a:ext cx="6280029" cy="1384995"/>
          </a:xfrm>
          <a:prstGeom prst="rect">
            <a:avLst/>
          </a:prstGeom>
        </p:spPr>
        <p:txBody>
          <a:bodyPr wrap="square">
            <a:spAutoFit/>
          </a:bodyPr>
          <a:lstStyle/>
          <a:p>
            <a:pPr algn="ctr"/>
            <a:r>
              <a:rPr lang="fr-FR" sz="2800" dirty="0" err="1">
                <a:solidFill>
                  <a:srgbClr val="FF0000"/>
                </a:solidFill>
                <a:latin typeface="Baskerville Old Face" panose="02020602080505020303" pitchFamily="18" charset="0"/>
              </a:rPr>
              <a:t>Strategie</a:t>
            </a:r>
            <a:r>
              <a:rPr lang="fr-FR" sz="2800" dirty="0">
                <a:solidFill>
                  <a:srgbClr val="FF0000"/>
                </a:solidFill>
                <a:latin typeface="Baskerville Old Face" panose="02020602080505020303" pitchFamily="18" charset="0"/>
              </a:rPr>
              <a:t> merchandising coca-cola : </a:t>
            </a:r>
            <a:r>
              <a:rPr lang="fr-FR" sz="2800" dirty="0" err="1">
                <a:solidFill>
                  <a:srgbClr val="FF0000"/>
                </a:solidFill>
                <a:latin typeface="Baskerville Old Face" panose="02020602080505020303" pitchFamily="18" charset="0"/>
              </a:rPr>
              <a:t>Defintion</a:t>
            </a:r>
            <a:r>
              <a:rPr lang="fr-FR" sz="2800" dirty="0">
                <a:solidFill>
                  <a:srgbClr val="FF0000"/>
                </a:solidFill>
                <a:latin typeface="Baskerville Old Face" panose="02020602080505020303" pitchFamily="18" charset="0"/>
              </a:rPr>
              <a:t> des opportunités de consommations  </a:t>
            </a:r>
          </a:p>
        </p:txBody>
      </p:sp>
    </p:spTree>
    <p:extLst>
      <p:ext uri="{BB962C8B-B14F-4D97-AF65-F5344CB8AC3E}">
        <p14:creationId xmlns:p14="http://schemas.microsoft.com/office/powerpoint/2010/main" val="42279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932</Words>
  <Application>Microsoft Office PowerPoint</Application>
  <PresentationFormat>Widescreen</PresentationFormat>
  <Paragraphs>133</Paragraphs>
  <Slides>35</Slides>
  <Notes>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52" baseType="lpstr">
      <vt:lpstr>Arial</vt:lpstr>
      <vt:lpstr>Bahnschrift</vt:lpstr>
      <vt:lpstr>Baskerville Old Face</vt:lpstr>
      <vt:lpstr>Bookman Old Style</vt:lpstr>
      <vt:lpstr>Calibri</vt:lpstr>
      <vt:lpstr>Calibri Light</vt:lpstr>
      <vt:lpstr>Century Gothic</vt:lpstr>
      <vt:lpstr>Comic Sans MS</vt:lpstr>
      <vt:lpstr>Gravity</vt:lpstr>
      <vt:lpstr>Japanese Gothic</vt:lpstr>
      <vt:lpstr>Meiryo UI</vt:lpstr>
      <vt:lpstr>Muli</vt:lpstr>
      <vt:lpstr>Symbol</vt:lpstr>
      <vt:lpstr>Times New Roman</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ghazi hammed</dc:creator>
  <cp:lastModifiedBy>ghazi hammed</cp:lastModifiedBy>
  <cp:revision>50</cp:revision>
  <dcterms:created xsi:type="dcterms:W3CDTF">2020-07-16T09:03:10Z</dcterms:created>
  <dcterms:modified xsi:type="dcterms:W3CDTF">2020-07-20T10:59:07Z</dcterms:modified>
</cp:coreProperties>
</file>